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71"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2" r:id="rId32"/>
    <p:sldId id="293" r:id="rId33"/>
    <p:sldId id="286" r:id="rId34"/>
    <p:sldId id="287" r:id="rId35"/>
    <p:sldId id="288" r:id="rId36"/>
    <p:sldId id="289" r:id="rId37"/>
    <p:sldId id="290" r:id="rId38"/>
    <p:sldId id="291"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4"/>
    <p:restoredTop sz="94694"/>
  </p:normalViewPr>
  <p:slideViewPr>
    <p:cSldViewPr snapToGrid="0" snapToObjects="1">
      <p:cViewPr varScale="1">
        <p:scale>
          <a:sx n="85" d="100"/>
          <a:sy n="85" d="100"/>
        </p:scale>
        <p:origin x="192"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9/12/24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9/12/24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2298D2-0AB1-6346-B609-7364A1851AE4}"/>
              </a:ext>
            </a:extLst>
          </p:cNvPr>
          <p:cNvSpPr>
            <a:spLocks noGrp="1"/>
          </p:cNvSpPr>
          <p:nvPr>
            <p:ph type="ctrTitle"/>
          </p:nvPr>
        </p:nvSpPr>
        <p:spPr/>
        <p:txBody>
          <a:bodyPr>
            <a:normAutofit/>
          </a:bodyPr>
          <a:lstStyle/>
          <a:p>
            <a:pPr algn="ctr"/>
            <a:r>
              <a:rPr lang="fr-FR" sz="2800" b="1" dirty="0">
                <a:latin typeface="+mn-lt"/>
              </a:rPr>
              <a:t>Gouvernance participative : </a:t>
            </a:r>
            <a:br>
              <a:rPr lang="fr-FR" sz="2800" b="1" dirty="0">
                <a:latin typeface="+mn-lt"/>
              </a:rPr>
            </a:br>
            <a:r>
              <a:rPr lang="fr-FR" sz="2800" b="1" dirty="0">
                <a:latin typeface="+mn-lt"/>
              </a:rPr>
              <a:t>levier de transformation des médias d’État en médias de service public efficace et performant</a:t>
            </a:r>
            <a:r>
              <a:rPr lang="fr-FR" sz="2400" b="1" dirty="0">
                <a:latin typeface="+mn-lt"/>
              </a:rPr>
              <a:t>.</a:t>
            </a:r>
            <a:br>
              <a:rPr lang="fr-FR" sz="2400" b="1" dirty="0">
                <a:latin typeface="+mn-lt"/>
              </a:rPr>
            </a:br>
            <a:endParaRPr lang="fr-FR" sz="2400" dirty="0">
              <a:latin typeface="+mn-lt"/>
            </a:endParaRPr>
          </a:p>
        </p:txBody>
      </p:sp>
      <p:sp>
        <p:nvSpPr>
          <p:cNvPr id="3" name="Sous-titre 2">
            <a:extLst>
              <a:ext uri="{FF2B5EF4-FFF2-40B4-BE49-F238E27FC236}">
                <a16:creationId xmlns:a16="http://schemas.microsoft.com/office/drawing/2014/main" id="{E12F7FA0-5A24-F548-AC0F-9DDCB6780A02}"/>
              </a:ext>
            </a:extLst>
          </p:cNvPr>
          <p:cNvSpPr>
            <a:spLocks noGrp="1"/>
          </p:cNvSpPr>
          <p:nvPr>
            <p:ph type="subTitle" idx="1"/>
          </p:nvPr>
        </p:nvSpPr>
        <p:spPr>
          <a:xfrm>
            <a:off x="2417780" y="3177915"/>
            <a:ext cx="8637072" cy="2788169"/>
          </a:xfrm>
        </p:spPr>
        <p:txBody>
          <a:bodyPr>
            <a:normAutofit fontScale="92500" lnSpcReduction="20000"/>
          </a:bodyPr>
          <a:lstStyle/>
          <a:p>
            <a:pPr algn="ctr"/>
            <a:endParaRPr lang="fr-FR" dirty="0"/>
          </a:p>
          <a:p>
            <a:pPr algn="ctr"/>
            <a:r>
              <a:rPr lang="fr-FR" dirty="0"/>
              <a:t> Présenté PAR :</a:t>
            </a:r>
          </a:p>
          <a:p>
            <a:pPr algn="ctr"/>
            <a:r>
              <a:rPr lang="fr-FR" b="1" dirty="0"/>
              <a:t>Dr Bangaly CAMARA</a:t>
            </a:r>
          </a:p>
          <a:p>
            <a:pPr algn="ctr"/>
            <a:r>
              <a:rPr lang="fr-FR" dirty="0"/>
              <a:t>Journaliste, Enseignant- chercheur,</a:t>
            </a:r>
          </a:p>
          <a:p>
            <a:pPr algn="ctr"/>
            <a:r>
              <a:rPr lang="fr-FR" dirty="0"/>
              <a:t>Consultant, Ecrivain</a:t>
            </a:r>
          </a:p>
          <a:p>
            <a:pPr algn="ctr"/>
            <a:r>
              <a:rPr lang="fr-FR" dirty="0"/>
              <a:t>Tel. +224 624 208 045</a:t>
            </a:r>
          </a:p>
          <a:p>
            <a:pPr algn="ctr"/>
            <a:r>
              <a:rPr lang="fr-FR" dirty="0"/>
              <a:t>E-mail: isicbangaly@gmail.com</a:t>
            </a:r>
          </a:p>
          <a:p>
            <a:endParaRPr lang="fr-FR" dirty="0"/>
          </a:p>
        </p:txBody>
      </p:sp>
    </p:spTree>
    <p:extLst>
      <p:ext uri="{BB962C8B-B14F-4D97-AF65-F5344CB8AC3E}">
        <p14:creationId xmlns:p14="http://schemas.microsoft.com/office/powerpoint/2010/main" val="638414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E045DB-19E7-FB49-A009-D5F7E8F44A4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18C52F9-59DD-304E-8764-9A0958DC096B}"/>
              </a:ext>
            </a:extLst>
          </p:cNvPr>
          <p:cNvSpPr>
            <a:spLocks noGrp="1"/>
          </p:cNvSpPr>
          <p:nvPr>
            <p:ph idx="1"/>
          </p:nvPr>
        </p:nvSpPr>
        <p:spPr/>
        <p:txBody>
          <a:bodyPr/>
          <a:lstStyle/>
          <a:p>
            <a:r>
              <a:rPr lang="fr-FR" dirty="0"/>
              <a:t>Il  faut peut être ajouté </a:t>
            </a:r>
            <a:r>
              <a:rPr lang="fr-FR" b="1" dirty="0"/>
              <a:t>l’accès universel  </a:t>
            </a:r>
            <a:r>
              <a:rPr lang="fr-FR" dirty="0"/>
              <a:t>des offres de contenus et la </a:t>
            </a:r>
            <a:r>
              <a:rPr lang="fr-FR" b="1" dirty="0"/>
              <a:t>mobilité</a:t>
            </a:r>
            <a:r>
              <a:rPr lang="fr-FR" dirty="0"/>
              <a:t> des consommateurs qui sont devenus de plus en plus </a:t>
            </a:r>
            <a:r>
              <a:rPr lang="fr-FR" b="1" dirty="0"/>
              <a:t>exigen</a:t>
            </a:r>
            <a:r>
              <a:rPr lang="fr-FR" dirty="0"/>
              <a:t>t en termes   d’offres </a:t>
            </a:r>
            <a:r>
              <a:rPr lang="fr-FR" b="1" dirty="0"/>
              <a:t>de qualité et de besoins au ras-le sol</a:t>
            </a:r>
            <a:r>
              <a:rPr lang="fr-FR" dirty="0"/>
              <a:t>.</a:t>
            </a:r>
          </a:p>
          <a:p>
            <a:endParaRPr lang="fr-FR" dirty="0"/>
          </a:p>
        </p:txBody>
      </p:sp>
    </p:spTree>
    <p:extLst>
      <p:ext uri="{BB962C8B-B14F-4D97-AF65-F5344CB8AC3E}">
        <p14:creationId xmlns:p14="http://schemas.microsoft.com/office/powerpoint/2010/main" val="4291123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96A855-4642-D241-9693-DB308CA8B7F9}"/>
              </a:ext>
            </a:extLst>
          </p:cNvPr>
          <p:cNvSpPr>
            <a:spLocks noGrp="1"/>
          </p:cNvSpPr>
          <p:nvPr>
            <p:ph type="title"/>
          </p:nvPr>
        </p:nvSpPr>
        <p:spPr/>
        <p:txBody>
          <a:bodyPr/>
          <a:lstStyle/>
          <a:p>
            <a:br>
              <a:rPr lang="fr-FR" dirty="0"/>
            </a:br>
            <a:r>
              <a:rPr lang="fr-FR" dirty="0"/>
              <a:t>CONTEXTE GUINÉEN</a:t>
            </a:r>
          </a:p>
        </p:txBody>
      </p:sp>
      <p:sp>
        <p:nvSpPr>
          <p:cNvPr id="3" name="Espace réservé du contenu 2">
            <a:extLst>
              <a:ext uri="{FF2B5EF4-FFF2-40B4-BE49-F238E27FC236}">
                <a16:creationId xmlns:a16="http://schemas.microsoft.com/office/drawing/2014/main" id="{BA18B9AA-4016-EA48-ACD2-2C83E4CF969F}"/>
              </a:ext>
            </a:extLst>
          </p:cNvPr>
          <p:cNvSpPr>
            <a:spLocks noGrp="1"/>
          </p:cNvSpPr>
          <p:nvPr>
            <p:ph idx="1"/>
          </p:nvPr>
        </p:nvSpPr>
        <p:spPr/>
        <p:txBody>
          <a:bodyPr>
            <a:normAutofit/>
          </a:bodyPr>
          <a:lstStyle/>
          <a:p>
            <a:pPr>
              <a:buFont typeface="Wingdings" pitchFamily="2" charset="2"/>
              <a:buChar char="Ø"/>
            </a:pPr>
            <a:r>
              <a:rPr lang="fr-FR" dirty="0"/>
              <a:t>Il se caractérise par:</a:t>
            </a:r>
          </a:p>
          <a:p>
            <a:r>
              <a:rPr lang="fr-FR" b="1" dirty="0"/>
              <a:t>Le changement d’orientation politique (1984) socialiste </a:t>
            </a:r>
            <a:r>
              <a:rPr lang="fr-FR" dirty="0"/>
              <a:t>au profit d’une </a:t>
            </a:r>
            <a:r>
              <a:rPr lang="fr-FR" b="1" dirty="0"/>
              <a:t>politique libérale </a:t>
            </a:r>
            <a:r>
              <a:rPr lang="fr-FR" dirty="0"/>
              <a:t>prônant le pluralisme politique et la libre concurrence ;</a:t>
            </a:r>
            <a:endParaRPr lang="fr-FR" b="1" dirty="0"/>
          </a:p>
          <a:p>
            <a:r>
              <a:rPr lang="fr-FR" b="1" dirty="0"/>
              <a:t>L’adoption de la Loi Fondamentale en 1991</a:t>
            </a:r>
            <a:r>
              <a:rPr lang="fr-FR" dirty="0"/>
              <a:t> qui réaffirme la volonté du peuple de Guinée de réaliser un </a:t>
            </a:r>
            <a:r>
              <a:rPr lang="fr-FR" b="1" dirty="0"/>
              <a:t>État fondé sur la primauté du droit et le respect </a:t>
            </a:r>
            <a:r>
              <a:rPr lang="fr-FR" dirty="0"/>
              <a:t>des principes universels des droits de l’Homme et garanti </a:t>
            </a:r>
            <a:r>
              <a:rPr lang="fr-FR" b="1" dirty="0"/>
              <a:t>les libertés fondamentale</a:t>
            </a:r>
            <a:r>
              <a:rPr lang="fr-FR" dirty="0"/>
              <a:t>s, notamment, la liberté d’expression et d’opinion. </a:t>
            </a:r>
            <a:endParaRPr lang="fr-FR" b="1" dirty="0"/>
          </a:p>
          <a:p>
            <a:endParaRPr lang="fr-FR" dirty="0"/>
          </a:p>
        </p:txBody>
      </p:sp>
    </p:spTree>
    <p:extLst>
      <p:ext uri="{BB962C8B-B14F-4D97-AF65-F5344CB8AC3E}">
        <p14:creationId xmlns:p14="http://schemas.microsoft.com/office/powerpoint/2010/main" val="354199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B36675-842D-9F4B-8A46-CFFE78F4F9C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60809B6-0CCF-F047-B009-167E3D762E54}"/>
              </a:ext>
            </a:extLst>
          </p:cNvPr>
          <p:cNvSpPr>
            <a:spLocks noGrp="1"/>
          </p:cNvSpPr>
          <p:nvPr>
            <p:ph idx="1"/>
          </p:nvPr>
        </p:nvSpPr>
        <p:spPr/>
        <p:txBody>
          <a:bodyPr/>
          <a:lstStyle/>
          <a:p>
            <a:r>
              <a:rPr lang="fr-FR" dirty="0"/>
              <a:t>L’adoption du multipartisme intégrale en 1992 après une tentative infructueuse de l’instauration du bipartisme politique eu égard à la fragilité du tissu social en Guinée.</a:t>
            </a:r>
          </a:p>
        </p:txBody>
      </p:sp>
    </p:spTree>
    <p:extLst>
      <p:ext uri="{BB962C8B-B14F-4D97-AF65-F5344CB8AC3E}">
        <p14:creationId xmlns:p14="http://schemas.microsoft.com/office/powerpoint/2010/main" val="51655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44A44F-48A1-444E-95ED-2D21C9BBF9E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4FCA748-923B-3443-B510-93A831611FD1}"/>
              </a:ext>
            </a:extLst>
          </p:cNvPr>
          <p:cNvSpPr>
            <a:spLocks noGrp="1"/>
          </p:cNvSpPr>
          <p:nvPr>
            <p:ph idx="1"/>
          </p:nvPr>
        </p:nvSpPr>
        <p:spPr/>
        <p:txBody>
          <a:bodyPr/>
          <a:lstStyle/>
          <a:p>
            <a:r>
              <a:rPr lang="fr-FR" b="1" dirty="0"/>
              <a:t>La signature et la publication du décret N°037/PRG/SGG du 25 août 2005</a:t>
            </a:r>
            <a:r>
              <a:rPr lang="fr-FR" dirty="0"/>
              <a:t>, portant conditions d’implantations et d’exploitations des radiodiffusions et télévisions privées en République de Guinée, et son </a:t>
            </a:r>
            <a:r>
              <a:rPr lang="fr-FR" b="1" dirty="0"/>
              <a:t>arrêté d’application n°2005/4470/MI/CAB en date du 14 septembre 2005.  </a:t>
            </a:r>
            <a:r>
              <a:rPr lang="fr-FR" dirty="0"/>
              <a:t>Ce qui va ouvrir l’espace audiovisuel public aux initiatives privées à conditions de respecter les termes des cahiers de charges. </a:t>
            </a:r>
          </a:p>
        </p:txBody>
      </p:sp>
    </p:spTree>
    <p:extLst>
      <p:ext uri="{BB962C8B-B14F-4D97-AF65-F5344CB8AC3E}">
        <p14:creationId xmlns:p14="http://schemas.microsoft.com/office/powerpoint/2010/main" val="2203487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0FAA88-DBF9-454C-B0E4-4E52977EACA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A86599C-8D98-8541-AFF0-E67F6C4ACC3B}"/>
              </a:ext>
            </a:extLst>
          </p:cNvPr>
          <p:cNvSpPr>
            <a:spLocks noGrp="1"/>
          </p:cNvSpPr>
          <p:nvPr>
            <p:ph idx="1"/>
          </p:nvPr>
        </p:nvSpPr>
        <p:spPr/>
        <p:txBody>
          <a:bodyPr/>
          <a:lstStyle/>
          <a:p>
            <a:r>
              <a:rPr lang="fr-FR" b="1" dirty="0"/>
              <a:t>En 2006, un arrêté conjoint </a:t>
            </a:r>
            <a:r>
              <a:rPr lang="fr-FR" dirty="0"/>
              <a:t>des ministres de l’information, des Postes et Télécommunications, de l’Économie et des Finances, a été signé, fixant </a:t>
            </a:r>
            <a:r>
              <a:rPr lang="fr-FR" b="1" dirty="0"/>
              <a:t>le régime de redevances et de fiscalités applicables aux stations de radiodiffusions et télévisions privées en Guinée. </a:t>
            </a:r>
          </a:p>
          <a:p>
            <a:endParaRPr lang="fr-FR" b="1" dirty="0"/>
          </a:p>
          <a:p>
            <a:r>
              <a:rPr lang="fr-FR" b="1" dirty="0"/>
              <a:t>L’effectivité de la libéralisation de l’espace audiovisuelle en Guinée </a:t>
            </a:r>
            <a:r>
              <a:rPr lang="fr-FR" dirty="0"/>
              <a:t>fut consacré par la création de la toute première radio en bande </a:t>
            </a:r>
            <a:r>
              <a:rPr lang="fr-FR" b="1" dirty="0"/>
              <a:t>FM ’’ Nostalgie Guinée’’</a:t>
            </a:r>
          </a:p>
        </p:txBody>
      </p:sp>
    </p:spTree>
    <p:extLst>
      <p:ext uri="{BB962C8B-B14F-4D97-AF65-F5344CB8AC3E}">
        <p14:creationId xmlns:p14="http://schemas.microsoft.com/office/powerpoint/2010/main" val="3564991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E9C03F-F950-6541-AB70-BCCDD1433493}"/>
              </a:ext>
            </a:extLst>
          </p:cNvPr>
          <p:cNvSpPr>
            <a:spLocks noGrp="1"/>
          </p:cNvSpPr>
          <p:nvPr>
            <p:ph type="title"/>
          </p:nvPr>
        </p:nvSpPr>
        <p:spPr/>
        <p:txBody>
          <a:bodyPr/>
          <a:lstStyle/>
          <a:p>
            <a:br>
              <a:rPr lang="fr-FR" dirty="0"/>
            </a:br>
            <a:r>
              <a:rPr lang="fr-FR" dirty="0"/>
              <a:t>    ACCORDONS-NOUS SUR Des concepts clés ?</a:t>
            </a:r>
          </a:p>
        </p:txBody>
      </p:sp>
      <p:sp>
        <p:nvSpPr>
          <p:cNvPr id="3" name="Espace réservé du contenu 2">
            <a:extLst>
              <a:ext uri="{FF2B5EF4-FFF2-40B4-BE49-F238E27FC236}">
                <a16:creationId xmlns:a16="http://schemas.microsoft.com/office/drawing/2014/main" id="{2C838B0F-4245-3345-A5C1-605512818B98}"/>
              </a:ext>
            </a:extLst>
          </p:cNvPr>
          <p:cNvSpPr>
            <a:spLocks noGrp="1"/>
          </p:cNvSpPr>
          <p:nvPr>
            <p:ph idx="1"/>
          </p:nvPr>
        </p:nvSpPr>
        <p:spPr/>
        <p:txBody>
          <a:bodyPr>
            <a:normAutofit/>
          </a:bodyPr>
          <a:lstStyle/>
          <a:p>
            <a:pPr>
              <a:buFont typeface="Wingdings" pitchFamily="2" charset="2"/>
              <a:buChar char="Ø"/>
            </a:pPr>
            <a:endParaRPr lang="fr-FR" dirty="0"/>
          </a:p>
          <a:p>
            <a:pPr algn="just">
              <a:buFont typeface="Wingdings" pitchFamily="2" charset="2"/>
              <a:buChar char="Ø"/>
            </a:pPr>
            <a:r>
              <a:rPr lang="fr-FR" b="1" dirty="0"/>
              <a:t> COMMENCONS PAR LA GOUVERNANCE</a:t>
            </a:r>
            <a:r>
              <a:rPr lang="fr-FR" dirty="0"/>
              <a:t>, elle indique des </a:t>
            </a:r>
            <a:r>
              <a:rPr lang="fr-FR" b="1" dirty="0"/>
              <a:t>méthodes</a:t>
            </a:r>
            <a:r>
              <a:rPr lang="fr-FR" dirty="0"/>
              <a:t>, des </a:t>
            </a:r>
            <a:r>
              <a:rPr lang="fr-FR" b="1" dirty="0"/>
              <a:t>systèmes</a:t>
            </a:r>
            <a:r>
              <a:rPr lang="fr-FR" dirty="0"/>
              <a:t> ou des </a:t>
            </a:r>
            <a:r>
              <a:rPr lang="fr-FR" b="1" dirty="0"/>
              <a:t>mécanismes</a:t>
            </a:r>
            <a:r>
              <a:rPr lang="fr-FR" dirty="0"/>
              <a:t>, qui sont susceptibles </a:t>
            </a:r>
            <a:r>
              <a:rPr lang="fr-FR" b="1" dirty="0"/>
              <a:t>d’apporter des solutions aux problèmes organisationnels, socioéconomiques, développement, et sociétaux.</a:t>
            </a:r>
          </a:p>
          <a:p>
            <a:pPr marL="0" indent="0" algn="just">
              <a:buNone/>
            </a:pPr>
            <a:endParaRPr lang="fr-FR" b="1" dirty="0"/>
          </a:p>
          <a:p>
            <a:pPr algn="just"/>
            <a:r>
              <a:rPr lang="fr-FR" b="1" dirty="0"/>
              <a:t>Selon, le Petit Robert, la gouvernance signifie </a:t>
            </a:r>
            <a:r>
              <a:rPr lang="fr-FR" dirty="0"/>
              <a:t>« </a:t>
            </a:r>
            <a:r>
              <a:rPr lang="fr-FR" b="1" i="1" dirty="0"/>
              <a:t>la manière de gouverner</a:t>
            </a:r>
            <a:r>
              <a:rPr lang="fr-FR" i="1" dirty="0"/>
              <a:t>, </a:t>
            </a:r>
            <a:r>
              <a:rPr lang="fr-FR" b="1" i="1" dirty="0"/>
              <a:t>l’exercice du pouvoir </a:t>
            </a:r>
            <a:r>
              <a:rPr lang="fr-FR" i="1" dirty="0"/>
              <a:t>pour gérer les affaires nationales » </a:t>
            </a:r>
            <a:r>
              <a:rPr lang="fr-FR" dirty="0"/>
              <a:t>(2016, p.1172)</a:t>
            </a:r>
          </a:p>
          <a:p>
            <a:pPr algn="just">
              <a:buFont typeface="Wingdings" pitchFamily="2" charset="2"/>
              <a:buChar char="Ø"/>
            </a:pPr>
            <a:endParaRPr lang="fr-FR" b="1" dirty="0"/>
          </a:p>
        </p:txBody>
      </p:sp>
    </p:spTree>
    <p:extLst>
      <p:ext uri="{BB962C8B-B14F-4D97-AF65-F5344CB8AC3E}">
        <p14:creationId xmlns:p14="http://schemas.microsoft.com/office/powerpoint/2010/main" val="1385076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B44837-9D7D-1C43-8975-CDF95D4F5FD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911C2D6-CB77-BB44-9859-E1162B5454E9}"/>
              </a:ext>
            </a:extLst>
          </p:cNvPr>
          <p:cNvSpPr>
            <a:spLocks noGrp="1"/>
          </p:cNvSpPr>
          <p:nvPr>
            <p:ph idx="1"/>
          </p:nvPr>
        </p:nvSpPr>
        <p:spPr/>
        <p:txBody>
          <a:bodyPr>
            <a:normAutofit fontScale="92500"/>
          </a:bodyPr>
          <a:lstStyle/>
          <a:p>
            <a:pPr algn="just">
              <a:buFont typeface="Wingdings" pitchFamily="2" charset="2"/>
              <a:buChar char="Ø"/>
            </a:pPr>
            <a:r>
              <a:rPr lang="fr-FR" dirty="0"/>
              <a:t>Pour </a:t>
            </a:r>
            <a:r>
              <a:rPr lang="fr-FR" b="1" dirty="0"/>
              <a:t>Pastré</a:t>
            </a:r>
            <a:r>
              <a:rPr lang="fr-FR" dirty="0"/>
              <a:t> (1997) </a:t>
            </a:r>
          </a:p>
          <a:p>
            <a:pPr marL="0" indent="0" algn="just">
              <a:buNone/>
            </a:pPr>
            <a:r>
              <a:rPr lang="fr-FR" dirty="0"/>
              <a:t>La gouvernance d’entreprise est « </a:t>
            </a:r>
            <a:r>
              <a:rPr lang="fr-FR" b="1" i="1" dirty="0"/>
              <a:t>l’ensemble des règles de fonctionnement</a:t>
            </a:r>
            <a:r>
              <a:rPr lang="fr-FR" i="1" dirty="0"/>
              <a:t> et de </a:t>
            </a:r>
            <a:r>
              <a:rPr lang="fr-FR" b="1" i="1" dirty="0"/>
              <a:t>contrôle</a:t>
            </a:r>
            <a:r>
              <a:rPr lang="fr-FR" i="1" dirty="0"/>
              <a:t> qui régissent, dans un </a:t>
            </a:r>
            <a:r>
              <a:rPr lang="fr-FR" b="1" i="1" dirty="0"/>
              <a:t>cadre historique et géographique</a:t>
            </a:r>
            <a:r>
              <a:rPr lang="fr-FR" b="1" dirty="0"/>
              <a:t> donné</a:t>
            </a:r>
            <a:r>
              <a:rPr lang="fr-FR" dirty="0"/>
              <a:t>, la vie des entreprises ».</a:t>
            </a:r>
          </a:p>
          <a:p>
            <a:pPr algn="just">
              <a:buFont typeface="Wingdings" pitchFamily="2" charset="2"/>
              <a:buChar char="Ø"/>
            </a:pPr>
            <a:r>
              <a:rPr lang="fr-FR" dirty="0"/>
              <a:t>Pour </a:t>
            </a:r>
            <a:r>
              <a:rPr lang="fr-FR" b="1" dirty="0"/>
              <a:t>Gérard Charreaux </a:t>
            </a:r>
            <a:r>
              <a:rPr lang="fr-FR" dirty="0"/>
              <a:t>(1997, p.1) </a:t>
            </a:r>
          </a:p>
          <a:p>
            <a:pPr marL="0" indent="0" algn="just">
              <a:buNone/>
            </a:pPr>
            <a:r>
              <a:rPr lang="fr-FR" dirty="0"/>
              <a:t>« </a:t>
            </a:r>
            <a:r>
              <a:rPr lang="fr-FR" b="1" i="1" dirty="0"/>
              <a:t>le gouvernement des entreprises </a:t>
            </a:r>
            <a:r>
              <a:rPr lang="fr-FR" i="1" dirty="0"/>
              <a:t>recouvre </a:t>
            </a:r>
            <a:r>
              <a:rPr lang="fr-FR" b="1" i="1" dirty="0"/>
              <a:t>l’ensemble des mécanismes organisationnels</a:t>
            </a:r>
            <a:r>
              <a:rPr lang="fr-FR" i="1" dirty="0"/>
              <a:t> qui ont pour effet de </a:t>
            </a:r>
            <a:r>
              <a:rPr lang="fr-FR" b="1" i="1" dirty="0"/>
              <a:t>délimiter les pouvoirs et d’influencer les décisions des dirigeants</a:t>
            </a:r>
            <a:r>
              <a:rPr lang="fr-FR" i="1" dirty="0"/>
              <a:t>, autrement dit, qui </a:t>
            </a:r>
            <a:r>
              <a:rPr lang="fr-FR" b="1" i="1" dirty="0"/>
              <a:t>‘’gouvernent’’   leur conduite </a:t>
            </a:r>
            <a:r>
              <a:rPr lang="fr-FR" i="1" dirty="0"/>
              <a:t>et définissent leur </a:t>
            </a:r>
            <a:r>
              <a:rPr lang="fr-FR" b="1" i="1" dirty="0"/>
              <a:t>espace discrétionnaire</a:t>
            </a:r>
            <a:r>
              <a:rPr lang="fr-FR" i="1" dirty="0"/>
              <a:t>.</a:t>
            </a:r>
          </a:p>
          <a:p>
            <a:endParaRPr lang="fr-FR" dirty="0"/>
          </a:p>
        </p:txBody>
      </p:sp>
    </p:spTree>
    <p:extLst>
      <p:ext uri="{BB962C8B-B14F-4D97-AF65-F5344CB8AC3E}">
        <p14:creationId xmlns:p14="http://schemas.microsoft.com/office/powerpoint/2010/main" val="4152502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6A1FFE-AC50-0E44-87A1-D2A3807A252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ACA03B8-B157-694A-A848-70A71766243A}"/>
              </a:ext>
            </a:extLst>
          </p:cNvPr>
          <p:cNvSpPr>
            <a:spLocks noGrp="1"/>
          </p:cNvSpPr>
          <p:nvPr>
            <p:ph idx="1"/>
          </p:nvPr>
        </p:nvSpPr>
        <p:spPr/>
        <p:txBody>
          <a:bodyPr/>
          <a:lstStyle/>
          <a:p>
            <a:pPr marL="0" indent="0" algn="just">
              <a:buNone/>
            </a:pPr>
            <a:r>
              <a:rPr lang="fr-FR" dirty="0"/>
              <a:t>G., Charreaux, propose ainsi de </a:t>
            </a:r>
            <a:r>
              <a:rPr lang="fr-FR" b="1" dirty="0"/>
              <a:t>fixer</a:t>
            </a:r>
            <a:r>
              <a:rPr lang="fr-FR" dirty="0"/>
              <a:t> </a:t>
            </a:r>
            <a:r>
              <a:rPr lang="fr-FR" b="1" dirty="0"/>
              <a:t>les normes </a:t>
            </a:r>
            <a:r>
              <a:rPr lang="fr-FR" dirty="0"/>
              <a:t>visant à </a:t>
            </a:r>
            <a:r>
              <a:rPr lang="fr-FR" b="1" dirty="0"/>
              <a:t>réglementer les fonctions des dirigeants et des actionnaires</a:t>
            </a:r>
            <a:r>
              <a:rPr lang="fr-FR" dirty="0"/>
              <a:t>. Donc, à </a:t>
            </a:r>
            <a:r>
              <a:rPr lang="fr-FR" b="1" dirty="0"/>
              <a:t>discipliner, contrôler, et à inciter </a:t>
            </a:r>
            <a:r>
              <a:rPr lang="fr-FR" dirty="0"/>
              <a:t>les parties prenantes de sorte que </a:t>
            </a:r>
            <a:r>
              <a:rPr lang="fr-FR" b="1" dirty="0"/>
              <a:t>le potentiel de création de valeurs</a:t>
            </a:r>
            <a:r>
              <a:rPr lang="fr-FR" dirty="0"/>
              <a:t> soit réalisé </a:t>
            </a:r>
            <a:r>
              <a:rPr lang="fr-FR" b="1" dirty="0"/>
              <a:t>au mieux pour les actionnaires.</a:t>
            </a:r>
          </a:p>
          <a:p>
            <a:pPr marL="0" indent="0" algn="just">
              <a:buNone/>
            </a:pPr>
            <a:r>
              <a:rPr lang="fr-FR" i="1" dirty="0"/>
              <a:t>Il insiste sur </a:t>
            </a:r>
            <a:r>
              <a:rPr lang="fr-FR" b="1" i="1" dirty="0"/>
              <a:t>« la responsabilisation et l’autonomie des acteurs organisationnels »</a:t>
            </a:r>
          </a:p>
          <a:p>
            <a:pPr marL="0" indent="0" algn="just">
              <a:buNone/>
            </a:pPr>
            <a:endParaRPr lang="fr-FR" b="1" dirty="0"/>
          </a:p>
          <a:p>
            <a:endParaRPr lang="fr-FR" dirty="0"/>
          </a:p>
        </p:txBody>
      </p:sp>
    </p:spTree>
    <p:extLst>
      <p:ext uri="{BB962C8B-B14F-4D97-AF65-F5344CB8AC3E}">
        <p14:creationId xmlns:p14="http://schemas.microsoft.com/office/powerpoint/2010/main" val="3959000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32F392-ACC6-0346-979B-1A615689448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B3DF8AC-9665-4B4E-A5A3-CDCFEC10C5B0}"/>
              </a:ext>
            </a:extLst>
          </p:cNvPr>
          <p:cNvSpPr>
            <a:spLocks noGrp="1"/>
          </p:cNvSpPr>
          <p:nvPr>
            <p:ph idx="1"/>
          </p:nvPr>
        </p:nvSpPr>
        <p:spPr/>
        <p:txBody>
          <a:bodyPr/>
          <a:lstStyle/>
          <a:p>
            <a:pPr marL="0" indent="0" algn="just">
              <a:buNone/>
            </a:pPr>
            <a:r>
              <a:rPr lang="fr-FR" dirty="0"/>
              <a:t> Dans la théorie de </a:t>
            </a:r>
            <a:r>
              <a:rPr lang="fr-FR" b="1" dirty="0"/>
              <a:t>Lean Management</a:t>
            </a:r>
            <a:r>
              <a:rPr lang="fr-FR" dirty="0"/>
              <a:t>, la gouvernance est perçue comme le </a:t>
            </a:r>
            <a:r>
              <a:rPr lang="fr-FR" b="1" dirty="0"/>
              <a:t>« Management du management ». </a:t>
            </a:r>
            <a:r>
              <a:rPr lang="fr-FR" dirty="0"/>
              <a:t>Il s’agit là de </a:t>
            </a:r>
            <a:r>
              <a:rPr lang="fr-FR" b="1" dirty="0"/>
              <a:t>manager l’exercice du pouvoir des dirigeants </a:t>
            </a:r>
            <a:r>
              <a:rPr lang="fr-FR" dirty="0"/>
              <a:t>pour les </a:t>
            </a:r>
            <a:r>
              <a:rPr lang="fr-FR" b="1" dirty="0"/>
              <a:t>éviter à prendre des décisions à leur guise</a:t>
            </a:r>
            <a:r>
              <a:rPr lang="fr-FR" dirty="0"/>
              <a:t> au </a:t>
            </a:r>
            <a:r>
              <a:rPr lang="fr-FR" b="1" dirty="0"/>
              <a:t>risque de saper la création de valeur.</a:t>
            </a:r>
          </a:p>
          <a:p>
            <a:pPr marL="0" indent="0" algn="just">
              <a:buNone/>
            </a:pPr>
            <a:endParaRPr lang="fr-FR" dirty="0"/>
          </a:p>
          <a:p>
            <a:pPr>
              <a:buFont typeface="Wingdings" pitchFamily="2" charset="2"/>
              <a:buChar char="Ø"/>
            </a:pPr>
            <a:r>
              <a:rPr lang="fr-FR" dirty="0"/>
              <a:t>On s’arrête là pour laisser transparaitre dans ces différentes définitions </a:t>
            </a:r>
            <a:r>
              <a:rPr lang="fr-FR" b="1" dirty="0"/>
              <a:t>deux logiques de gouvernance, à savoir:</a:t>
            </a:r>
          </a:p>
        </p:txBody>
      </p:sp>
    </p:spTree>
    <p:extLst>
      <p:ext uri="{BB962C8B-B14F-4D97-AF65-F5344CB8AC3E}">
        <p14:creationId xmlns:p14="http://schemas.microsoft.com/office/powerpoint/2010/main" val="1054722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4DDF7E-DCDA-9549-AE81-AEEBCC122EAE}"/>
              </a:ext>
            </a:extLst>
          </p:cNvPr>
          <p:cNvSpPr>
            <a:spLocks noGrp="1"/>
          </p:cNvSpPr>
          <p:nvPr>
            <p:ph type="title"/>
          </p:nvPr>
        </p:nvSpPr>
        <p:spPr/>
        <p:txBody>
          <a:bodyPr/>
          <a:lstStyle/>
          <a:p>
            <a:br>
              <a:rPr lang="fr-FR" dirty="0"/>
            </a:br>
            <a:endParaRPr lang="fr-FR" dirty="0"/>
          </a:p>
        </p:txBody>
      </p:sp>
      <p:sp>
        <p:nvSpPr>
          <p:cNvPr id="3" name="Espace réservé du contenu 2">
            <a:extLst>
              <a:ext uri="{FF2B5EF4-FFF2-40B4-BE49-F238E27FC236}">
                <a16:creationId xmlns:a16="http://schemas.microsoft.com/office/drawing/2014/main" id="{F0A01C14-3595-C34F-BF60-4AD09B36CF9A}"/>
              </a:ext>
            </a:extLst>
          </p:cNvPr>
          <p:cNvSpPr>
            <a:spLocks noGrp="1"/>
          </p:cNvSpPr>
          <p:nvPr>
            <p:ph idx="1"/>
          </p:nvPr>
        </p:nvSpPr>
        <p:spPr/>
        <p:txBody>
          <a:bodyPr/>
          <a:lstStyle/>
          <a:p>
            <a:pPr marL="0" indent="0" algn="just">
              <a:buNone/>
            </a:pPr>
            <a:endParaRPr lang="fr-FR" dirty="0"/>
          </a:p>
          <a:p>
            <a:pPr marL="0" indent="0" algn="just">
              <a:buNone/>
            </a:pPr>
            <a:r>
              <a:rPr lang="fr-FR" dirty="0"/>
              <a:t>1-  </a:t>
            </a:r>
            <a:r>
              <a:rPr lang="fr-FR" b="1" dirty="0"/>
              <a:t>La logique disciplinaire </a:t>
            </a:r>
            <a:r>
              <a:rPr lang="fr-FR" dirty="0"/>
              <a:t>qui consiste à </a:t>
            </a:r>
            <a:r>
              <a:rPr lang="fr-FR" b="1" dirty="0"/>
              <a:t>encadrer le pouvoir des dirigeants ou des managers</a:t>
            </a:r>
            <a:r>
              <a:rPr lang="fr-FR" dirty="0"/>
              <a:t> pour ne pas qu’ils en abusent au détriment des actionnaires.</a:t>
            </a:r>
          </a:p>
          <a:p>
            <a:pPr marL="0" indent="0" algn="just">
              <a:buNone/>
            </a:pPr>
            <a:endParaRPr lang="fr-FR" dirty="0"/>
          </a:p>
          <a:p>
            <a:pPr marL="0" indent="0" algn="just">
              <a:buNone/>
            </a:pPr>
            <a:r>
              <a:rPr lang="fr-FR" dirty="0"/>
              <a:t>2- </a:t>
            </a:r>
            <a:r>
              <a:rPr lang="fr-FR" b="1" dirty="0"/>
              <a:t>La logique de négociation</a:t>
            </a:r>
            <a:r>
              <a:rPr lang="fr-FR" dirty="0"/>
              <a:t> qui </a:t>
            </a:r>
            <a:r>
              <a:rPr lang="fr-FR" b="1" dirty="0"/>
              <a:t>implique l’ensemble des mécanismes visant à structurer l’exercice du pouvoir </a:t>
            </a:r>
            <a:r>
              <a:rPr lang="fr-FR" dirty="0"/>
              <a:t>entre les différentes </a:t>
            </a:r>
            <a:r>
              <a:rPr lang="fr-FR" b="1" dirty="0"/>
              <a:t>parties prenantes</a:t>
            </a:r>
            <a:r>
              <a:rPr lang="fr-FR" dirty="0"/>
              <a:t> de sorte que </a:t>
            </a:r>
            <a:r>
              <a:rPr lang="fr-FR" b="1" dirty="0"/>
              <a:t>l’entreprise puisse tirer le meilleur profit.</a:t>
            </a:r>
          </a:p>
          <a:p>
            <a:pPr marL="0" indent="0">
              <a:buNone/>
            </a:pPr>
            <a:endParaRPr lang="fr-FR" dirty="0"/>
          </a:p>
        </p:txBody>
      </p:sp>
    </p:spTree>
    <p:extLst>
      <p:ext uri="{BB962C8B-B14F-4D97-AF65-F5344CB8AC3E}">
        <p14:creationId xmlns:p14="http://schemas.microsoft.com/office/powerpoint/2010/main" val="3624053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36F5F0-C8B9-1544-80D9-4F387E004AB0}"/>
              </a:ext>
            </a:extLst>
          </p:cNvPr>
          <p:cNvSpPr>
            <a:spLocks noGrp="1"/>
          </p:cNvSpPr>
          <p:nvPr>
            <p:ph type="title"/>
          </p:nvPr>
        </p:nvSpPr>
        <p:spPr/>
        <p:txBody>
          <a:bodyPr/>
          <a:lstStyle/>
          <a:p>
            <a:br>
              <a:rPr lang="fr-FR" dirty="0"/>
            </a:br>
            <a:r>
              <a:rPr lang="fr-FR" dirty="0"/>
              <a:t> Le plan de notre exposé</a:t>
            </a:r>
          </a:p>
        </p:txBody>
      </p:sp>
      <p:sp>
        <p:nvSpPr>
          <p:cNvPr id="3" name="Espace réservé du contenu 2">
            <a:extLst>
              <a:ext uri="{FF2B5EF4-FFF2-40B4-BE49-F238E27FC236}">
                <a16:creationId xmlns:a16="http://schemas.microsoft.com/office/drawing/2014/main" id="{787DA58F-F701-0440-99F3-9A2EEC4C3B6E}"/>
              </a:ext>
            </a:extLst>
          </p:cNvPr>
          <p:cNvSpPr>
            <a:spLocks noGrp="1"/>
          </p:cNvSpPr>
          <p:nvPr>
            <p:ph idx="1"/>
          </p:nvPr>
        </p:nvSpPr>
        <p:spPr/>
        <p:txBody>
          <a:bodyPr>
            <a:normAutofit/>
          </a:bodyPr>
          <a:lstStyle/>
          <a:p>
            <a:pPr marL="0" indent="0">
              <a:buNone/>
            </a:pPr>
            <a:r>
              <a:rPr lang="fr-FR" dirty="0"/>
              <a:t>I-  ÉLÉMENTS DE CONTEXTES: MONDIAL, AFRICAIN ET GUINÉEN ;</a:t>
            </a:r>
          </a:p>
          <a:p>
            <a:pPr marL="0" indent="0">
              <a:buNone/>
            </a:pPr>
            <a:r>
              <a:rPr lang="fr-FR" dirty="0"/>
              <a:t>II- DÉFINITIONS DES CONCEPTS CLÉS : GOUVERNANCE, GOUVERNANCE PARTICIPATIVE, MÉDIAS D’ÉTAT ET GOUVERNEMENTAUX, MÉDIAS DE SERVICE PUBLIC.  </a:t>
            </a:r>
          </a:p>
          <a:p>
            <a:pPr marL="0" indent="0">
              <a:buNone/>
            </a:pPr>
            <a:r>
              <a:rPr lang="fr-FR" dirty="0"/>
              <a:t>III- PROBLÉMATIQUE LIÉE À LA MUTATION DES MÉDIAS D’ÉTAT EN AFRIQUE : CAS DE LA RTG</a:t>
            </a:r>
          </a:p>
          <a:p>
            <a:pPr marL="0" indent="0">
              <a:buNone/>
            </a:pPr>
            <a:r>
              <a:rPr lang="fr-FR" dirty="0"/>
              <a:t>IV- APPROCHES DE SOLUTION :  GOUVERNANCE PARTICIPATIVE AU SENS DE L’HOLACRATIE. </a:t>
            </a:r>
          </a:p>
        </p:txBody>
      </p:sp>
    </p:spTree>
    <p:extLst>
      <p:ext uri="{BB962C8B-B14F-4D97-AF65-F5344CB8AC3E}">
        <p14:creationId xmlns:p14="http://schemas.microsoft.com/office/powerpoint/2010/main" val="1156696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21A296-8D97-B741-A880-E744E062EEA0}"/>
              </a:ext>
            </a:extLst>
          </p:cNvPr>
          <p:cNvSpPr>
            <a:spLocks noGrp="1"/>
          </p:cNvSpPr>
          <p:nvPr>
            <p:ph type="title"/>
          </p:nvPr>
        </p:nvSpPr>
        <p:spPr/>
        <p:txBody>
          <a:bodyPr/>
          <a:lstStyle/>
          <a:p>
            <a:br>
              <a:rPr lang="fr-FR" dirty="0"/>
            </a:br>
            <a:r>
              <a:rPr lang="fr-FR" dirty="0"/>
              <a:t>       La gouvernance, Pour quel but ?</a:t>
            </a:r>
          </a:p>
        </p:txBody>
      </p:sp>
      <p:sp>
        <p:nvSpPr>
          <p:cNvPr id="3" name="Espace réservé du contenu 2">
            <a:extLst>
              <a:ext uri="{FF2B5EF4-FFF2-40B4-BE49-F238E27FC236}">
                <a16:creationId xmlns:a16="http://schemas.microsoft.com/office/drawing/2014/main" id="{5ED5C10F-C0EB-BF43-9ECB-A8737BF5F3A7}"/>
              </a:ext>
            </a:extLst>
          </p:cNvPr>
          <p:cNvSpPr>
            <a:spLocks noGrp="1"/>
          </p:cNvSpPr>
          <p:nvPr>
            <p:ph idx="1"/>
          </p:nvPr>
        </p:nvSpPr>
        <p:spPr/>
        <p:txBody>
          <a:bodyPr/>
          <a:lstStyle/>
          <a:p>
            <a:pPr marL="0" indent="0">
              <a:buNone/>
            </a:pPr>
            <a:r>
              <a:rPr lang="fr-FR" dirty="0"/>
              <a:t> </a:t>
            </a:r>
          </a:p>
          <a:p>
            <a:pPr>
              <a:buFont typeface="Wingdings" pitchFamily="2" charset="2"/>
              <a:buChar char="Ø"/>
            </a:pPr>
            <a:r>
              <a:rPr lang="fr-FR" dirty="0"/>
              <a:t> L</a:t>
            </a:r>
            <a:r>
              <a:rPr lang="fr-FR" b="1" dirty="0"/>
              <a:t>e but visé </a:t>
            </a:r>
            <a:r>
              <a:rPr lang="fr-FR" dirty="0"/>
              <a:t>par la gouvernance est de </a:t>
            </a:r>
            <a:r>
              <a:rPr lang="fr-FR" b="1" dirty="0"/>
              <a:t>réaliser des performances organisationnelles, sociales, humaines, économiques, financières, commerciales,  stratégiques, sociétales, de développement durable, etc.</a:t>
            </a:r>
            <a:endParaRPr lang="fr-FR" dirty="0"/>
          </a:p>
        </p:txBody>
      </p:sp>
    </p:spTree>
    <p:extLst>
      <p:ext uri="{BB962C8B-B14F-4D97-AF65-F5344CB8AC3E}">
        <p14:creationId xmlns:p14="http://schemas.microsoft.com/office/powerpoint/2010/main" val="273403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119AEA-10C5-E64D-8A56-24DC46201EAA}"/>
              </a:ext>
            </a:extLst>
          </p:cNvPr>
          <p:cNvSpPr>
            <a:spLocks noGrp="1"/>
          </p:cNvSpPr>
          <p:nvPr>
            <p:ph type="title"/>
          </p:nvPr>
        </p:nvSpPr>
        <p:spPr/>
        <p:txBody>
          <a:bodyPr>
            <a:normAutofit fontScale="90000"/>
          </a:bodyPr>
          <a:lstStyle/>
          <a:p>
            <a:r>
              <a:rPr lang="fr-FR" dirty="0"/>
              <a:t>           voyons le concept des médias d’état/gouvernement et Média de service public</a:t>
            </a:r>
          </a:p>
        </p:txBody>
      </p:sp>
      <p:sp>
        <p:nvSpPr>
          <p:cNvPr id="3" name="Espace réservé du contenu 2">
            <a:extLst>
              <a:ext uri="{FF2B5EF4-FFF2-40B4-BE49-F238E27FC236}">
                <a16:creationId xmlns:a16="http://schemas.microsoft.com/office/drawing/2014/main" id="{DF741554-5C35-5945-ABC1-2819A2835CB7}"/>
              </a:ext>
            </a:extLst>
          </p:cNvPr>
          <p:cNvSpPr>
            <a:spLocks noGrp="1"/>
          </p:cNvSpPr>
          <p:nvPr>
            <p:ph idx="1"/>
          </p:nvPr>
        </p:nvSpPr>
        <p:spPr/>
        <p:txBody>
          <a:bodyPr/>
          <a:lstStyle/>
          <a:p>
            <a:pPr marL="0" indent="0" algn="just">
              <a:buNone/>
            </a:pPr>
            <a:r>
              <a:rPr lang="fr-FR" dirty="0"/>
              <a:t>Il y a deux catégories de médias d’Etat:</a:t>
            </a:r>
          </a:p>
          <a:p>
            <a:pPr algn="just">
              <a:buFont typeface="Wingdings" pitchFamily="2" charset="2"/>
              <a:buChar char="Ø"/>
            </a:pPr>
            <a:r>
              <a:rPr lang="fr-FR" b="1" dirty="0"/>
              <a:t>Médias d’Etat et gouvernementaux,   </a:t>
            </a:r>
            <a:r>
              <a:rPr lang="fr-FR" dirty="0"/>
              <a:t>type centralisé et autoritaire</a:t>
            </a:r>
          </a:p>
          <a:p>
            <a:pPr algn="just">
              <a:buFont typeface="Wingdings" pitchFamily="2" charset="2"/>
              <a:buChar char="Ø"/>
            </a:pPr>
            <a:r>
              <a:rPr lang="fr-FR" b="1" dirty="0"/>
              <a:t>Médias d’Etat à vocation de service public,  </a:t>
            </a:r>
            <a:r>
              <a:rPr lang="fr-FR" dirty="0"/>
              <a:t>type libéral et participatif</a:t>
            </a:r>
          </a:p>
        </p:txBody>
      </p:sp>
    </p:spTree>
    <p:extLst>
      <p:ext uri="{BB962C8B-B14F-4D97-AF65-F5344CB8AC3E}">
        <p14:creationId xmlns:p14="http://schemas.microsoft.com/office/powerpoint/2010/main" val="1333557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C9A4B2-37F9-544E-B9D0-F953E91421D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452B2EB-8978-7041-AA08-AB3FF8C73694}"/>
              </a:ext>
            </a:extLst>
          </p:cNvPr>
          <p:cNvSpPr>
            <a:spLocks noGrp="1"/>
          </p:cNvSpPr>
          <p:nvPr>
            <p:ph idx="1"/>
          </p:nvPr>
        </p:nvSpPr>
        <p:spPr/>
        <p:txBody>
          <a:bodyPr/>
          <a:lstStyle/>
          <a:p>
            <a:pPr algn="just"/>
            <a:r>
              <a:rPr lang="fr-FR" b="1" dirty="0"/>
              <a:t>Médias d’Etat ou gouvernementaux</a:t>
            </a:r>
          </a:p>
          <a:p>
            <a:pPr marL="0" indent="0" algn="just">
              <a:buNone/>
            </a:pPr>
            <a:r>
              <a:rPr lang="fr-FR" b="1" dirty="0"/>
              <a:t>   </a:t>
            </a:r>
            <a:r>
              <a:rPr lang="fr-FR" dirty="0"/>
              <a:t>«</a:t>
            </a:r>
            <a:r>
              <a:rPr lang="fr-FR" i="1" dirty="0"/>
              <a:t>Sont </a:t>
            </a:r>
            <a:r>
              <a:rPr lang="fr-FR" b="1" i="1" dirty="0"/>
              <a:t>la propriété de l’État ou du gouvernement au pouvoir </a:t>
            </a:r>
            <a:r>
              <a:rPr lang="fr-FR" i="1" dirty="0"/>
              <a:t>(et financé par le fond public) et sont </a:t>
            </a:r>
            <a:r>
              <a:rPr lang="fr-FR" b="1" i="1" dirty="0"/>
              <a:t>sous le contrôle direct de l’État ou du gouvernement</a:t>
            </a:r>
            <a:r>
              <a:rPr lang="fr-FR" i="1" dirty="0"/>
              <a:t>. Ils peuvent assumer une </a:t>
            </a:r>
            <a:r>
              <a:rPr lang="fr-FR" b="1" i="1" dirty="0"/>
              <a:t>fonction de service public ou être un instrument de propagande </a:t>
            </a:r>
            <a:r>
              <a:rPr lang="fr-FR" i="1" dirty="0"/>
              <a:t>de l’État ou de gouvernement »</a:t>
            </a:r>
            <a:r>
              <a:rPr lang="fr-FR" dirty="0"/>
              <a:t>. </a:t>
            </a:r>
          </a:p>
          <a:p>
            <a:pPr marL="0" indent="0" algn="just">
              <a:buNone/>
            </a:pPr>
            <a:r>
              <a:rPr lang="fr-FR" dirty="0"/>
              <a:t> En général, ils sont aussi à but </a:t>
            </a:r>
            <a:r>
              <a:rPr lang="fr-FR" b="1" dirty="0"/>
              <a:t>non lucratif</a:t>
            </a:r>
            <a:r>
              <a:rPr lang="fr-FR" dirty="0"/>
              <a:t>.  (RSE, 2013)</a:t>
            </a:r>
          </a:p>
          <a:p>
            <a:endParaRPr lang="fr-FR" dirty="0"/>
          </a:p>
        </p:txBody>
      </p:sp>
    </p:spTree>
    <p:extLst>
      <p:ext uri="{BB962C8B-B14F-4D97-AF65-F5344CB8AC3E}">
        <p14:creationId xmlns:p14="http://schemas.microsoft.com/office/powerpoint/2010/main" val="793982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09ECC-652B-7A42-BD60-D4ACD67476F2}"/>
              </a:ext>
            </a:extLst>
          </p:cNvPr>
          <p:cNvSpPr>
            <a:spLocks noGrp="1"/>
          </p:cNvSpPr>
          <p:nvPr>
            <p:ph type="title"/>
          </p:nvPr>
        </p:nvSpPr>
        <p:spPr/>
        <p:txBody>
          <a:bodyPr/>
          <a:lstStyle/>
          <a:p>
            <a:br>
              <a:rPr lang="fr-FR" dirty="0"/>
            </a:br>
            <a:r>
              <a:rPr lang="fr-FR" dirty="0"/>
              <a:t>Caractéristique et principes</a:t>
            </a:r>
          </a:p>
        </p:txBody>
      </p:sp>
      <p:sp>
        <p:nvSpPr>
          <p:cNvPr id="3" name="Espace réservé du contenu 2">
            <a:extLst>
              <a:ext uri="{FF2B5EF4-FFF2-40B4-BE49-F238E27FC236}">
                <a16:creationId xmlns:a16="http://schemas.microsoft.com/office/drawing/2014/main" id="{2ADAA1CD-8364-4F47-9C8B-6765069C4F9A}"/>
              </a:ext>
            </a:extLst>
          </p:cNvPr>
          <p:cNvSpPr>
            <a:spLocks noGrp="1"/>
          </p:cNvSpPr>
          <p:nvPr>
            <p:ph idx="1"/>
          </p:nvPr>
        </p:nvSpPr>
        <p:spPr/>
        <p:txBody>
          <a:bodyPr>
            <a:normAutofit fontScale="85000" lnSpcReduction="20000"/>
          </a:bodyPr>
          <a:lstStyle/>
          <a:p>
            <a:pPr algn="just"/>
            <a:r>
              <a:rPr lang="fr-FR" dirty="0"/>
              <a:t>Être au  Service  exclusif de l’Etat ( gouvernement);</a:t>
            </a:r>
          </a:p>
          <a:p>
            <a:pPr algn="just"/>
            <a:r>
              <a:rPr lang="fr-FR" dirty="0"/>
              <a:t>Contrôle éditoriale;</a:t>
            </a:r>
          </a:p>
          <a:p>
            <a:pPr algn="just"/>
            <a:r>
              <a:rPr lang="fr-FR" dirty="0"/>
              <a:t>Défendre l’intérêt de l’Etat, c’est-à-dire du gouvernement;</a:t>
            </a:r>
          </a:p>
          <a:p>
            <a:pPr algn="just"/>
            <a:r>
              <a:rPr lang="fr-FR" dirty="0"/>
              <a:t>Dépendance accrue du pouvoir en place;</a:t>
            </a:r>
          </a:p>
          <a:p>
            <a:pPr algn="just"/>
            <a:r>
              <a:rPr lang="fr-FR" dirty="0"/>
              <a:t>Ingérence politique à répétition dans la chaine de production de contenus à diffuser;</a:t>
            </a:r>
          </a:p>
          <a:p>
            <a:pPr algn="just"/>
            <a:r>
              <a:rPr lang="fr-FR" dirty="0"/>
              <a:t>L’accessibilité contrôlée et limitée;</a:t>
            </a:r>
          </a:p>
          <a:p>
            <a:pPr algn="just"/>
            <a:r>
              <a:rPr lang="fr-FR" dirty="0"/>
              <a:t>Ne garantit pas la liberté d’expression et d’opinion;</a:t>
            </a:r>
          </a:p>
          <a:p>
            <a:pPr algn="just"/>
            <a:r>
              <a:rPr lang="fr-FR" dirty="0"/>
              <a:t>Non respect des principes professionnels de journalisme;</a:t>
            </a:r>
          </a:p>
          <a:p>
            <a:r>
              <a:rPr lang="fr-FR" dirty="0"/>
              <a:t>Surveillance vigilante à tous les niveaux de la hiérarchie</a:t>
            </a:r>
          </a:p>
        </p:txBody>
      </p:sp>
    </p:spTree>
    <p:extLst>
      <p:ext uri="{BB962C8B-B14F-4D97-AF65-F5344CB8AC3E}">
        <p14:creationId xmlns:p14="http://schemas.microsoft.com/office/powerpoint/2010/main" val="3554804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FB5E72-294D-694D-9971-D6254DEEBB8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E2E8866-BDDA-494D-AC22-C930E5C691AA}"/>
              </a:ext>
            </a:extLst>
          </p:cNvPr>
          <p:cNvSpPr>
            <a:spLocks noGrp="1"/>
          </p:cNvSpPr>
          <p:nvPr>
            <p:ph idx="1"/>
          </p:nvPr>
        </p:nvSpPr>
        <p:spPr/>
        <p:txBody>
          <a:bodyPr/>
          <a:lstStyle/>
          <a:p>
            <a:pPr>
              <a:buFont typeface="Wingdings" pitchFamily="2" charset="2"/>
              <a:buChar char="Ø"/>
            </a:pPr>
            <a:r>
              <a:rPr lang="fr-FR" dirty="0"/>
              <a:t> </a:t>
            </a:r>
            <a:r>
              <a:rPr lang="fr-FR" b="1" dirty="0"/>
              <a:t>Médias d’Etat à vocation de service public ?</a:t>
            </a:r>
          </a:p>
          <a:p>
            <a:pPr marL="0" indent="0" algn="just">
              <a:buNone/>
            </a:pPr>
            <a:r>
              <a:rPr lang="fr-FR" dirty="0"/>
              <a:t>Selon Dominique Wolton (CNRS, 2000)</a:t>
            </a:r>
          </a:p>
          <a:p>
            <a:pPr marL="0" indent="0" algn="just">
              <a:buNone/>
            </a:pPr>
            <a:r>
              <a:rPr lang="fr-FR" dirty="0"/>
              <a:t>« </a:t>
            </a:r>
            <a:r>
              <a:rPr lang="fr-FR" i="1" dirty="0"/>
              <a:t>un média de service public est </a:t>
            </a:r>
            <a:r>
              <a:rPr lang="fr-FR" b="1" i="1" dirty="0"/>
              <a:t>une entreprise médiatique chargée par l’État de produire et de diffuser des contenus audiovisuels pour tous les publics sans recherche de profit.</a:t>
            </a:r>
            <a:r>
              <a:rPr lang="fr-FR" i="1" dirty="0"/>
              <a:t> Le financement est assuré par les foyers sous formes de redevances, et de recettes publicitaires. Il est </a:t>
            </a:r>
            <a:r>
              <a:rPr lang="fr-FR" b="1" i="1" dirty="0"/>
              <a:t>décolonisé du contrôle politique et garde le concept d’intérêt général </a:t>
            </a:r>
            <a:r>
              <a:rPr lang="fr-FR" b="1" dirty="0"/>
              <a:t>».</a:t>
            </a:r>
          </a:p>
          <a:p>
            <a:pPr>
              <a:buFont typeface="Wingdings" pitchFamily="2" charset="2"/>
              <a:buChar char="§"/>
            </a:pPr>
            <a:endParaRPr lang="fr-FR" dirty="0"/>
          </a:p>
        </p:txBody>
      </p:sp>
    </p:spTree>
    <p:extLst>
      <p:ext uri="{BB962C8B-B14F-4D97-AF65-F5344CB8AC3E}">
        <p14:creationId xmlns:p14="http://schemas.microsoft.com/office/powerpoint/2010/main" val="2836527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5028F6-7B2C-2448-9E30-F5B91AF81C0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9F4435FA-C47E-3842-BECF-296938CC3A75}"/>
              </a:ext>
            </a:extLst>
          </p:cNvPr>
          <p:cNvSpPr>
            <a:spLocks noGrp="1"/>
          </p:cNvSpPr>
          <p:nvPr>
            <p:ph idx="1"/>
          </p:nvPr>
        </p:nvSpPr>
        <p:spPr/>
        <p:txBody>
          <a:bodyPr/>
          <a:lstStyle/>
          <a:p>
            <a:pPr marL="0" indent="0" algn="just">
              <a:buNone/>
            </a:pPr>
            <a:r>
              <a:rPr lang="fr-FR" sz="1600" b="1" dirty="0"/>
              <a:t> Réseau du Savoir Electoral (2012</a:t>
            </a:r>
            <a:r>
              <a:rPr lang="fr-FR" sz="1600" dirty="0"/>
              <a:t>)</a:t>
            </a:r>
          </a:p>
          <a:p>
            <a:pPr marL="0" indent="0" algn="just">
              <a:buNone/>
            </a:pPr>
            <a:r>
              <a:rPr lang="fr-FR" dirty="0"/>
              <a:t>les médias de service public « </a:t>
            </a:r>
            <a:r>
              <a:rPr lang="fr-FR" b="1" i="1" dirty="0"/>
              <a:t>utilisent des fonds publics pour diffuser des émissions dans l’intérêt de l’ensemble du public</a:t>
            </a:r>
            <a:r>
              <a:rPr lang="fr-FR" i="1" dirty="0"/>
              <a:t>. Leur contenu est souvent établi par </a:t>
            </a:r>
            <a:r>
              <a:rPr lang="fr-FR" b="1" i="1" dirty="0"/>
              <a:t>la loi</a:t>
            </a:r>
            <a:r>
              <a:rPr lang="fr-FR" i="1" dirty="0"/>
              <a:t>, mais il est </a:t>
            </a:r>
            <a:r>
              <a:rPr lang="fr-FR" b="1" i="1" dirty="0"/>
              <a:t>impartial et ne soutient aucun parti en particulier, y compris le parti au pouvoir</a:t>
            </a:r>
            <a:r>
              <a:rPr lang="fr-FR" i="1" dirty="0"/>
              <a:t>. Ils sont à but non lucratif »</a:t>
            </a:r>
            <a:r>
              <a:rPr lang="fr-FR" dirty="0"/>
              <a:t>.</a:t>
            </a:r>
          </a:p>
        </p:txBody>
      </p:sp>
    </p:spTree>
    <p:extLst>
      <p:ext uri="{BB962C8B-B14F-4D97-AF65-F5344CB8AC3E}">
        <p14:creationId xmlns:p14="http://schemas.microsoft.com/office/powerpoint/2010/main" val="1930712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C5167C-74C6-9941-8F9F-F83BDB2A4CB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F70F6AF-6902-2541-A3F7-74D2F55D10D4}"/>
              </a:ext>
            </a:extLst>
          </p:cNvPr>
          <p:cNvSpPr>
            <a:spLocks noGrp="1"/>
          </p:cNvSpPr>
          <p:nvPr>
            <p:ph idx="1"/>
          </p:nvPr>
        </p:nvSpPr>
        <p:spPr/>
        <p:txBody>
          <a:bodyPr/>
          <a:lstStyle/>
          <a:p>
            <a:pPr algn="just"/>
            <a:r>
              <a:rPr lang="fr-FR" dirty="0"/>
              <a:t>L’UNESCO (2005) définit  les médias de service public comme étant:</a:t>
            </a:r>
          </a:p>
          <a:p>
            <a:pPr marL="0" indent="0" algn="just">
              <a:buNone/>
            </a:pPr>
            <a:r>
              <a:rPr lang="fr-FR" dirty="0"/>
              <a:t> « </a:t>
            </a:r>
            <a:r>
              <a:rPr lang="fr-FR" b="1" i="1" dirty="0"/>
              <a:t>Conçus, financés et contrôlés par le public, pour le public</a:t>
            </a:r>
            <a:r>
              <a:rPr lang="fr-FR" i="1" dirty="0"/>
              <a:t>. Ils ne sont </a:t>
            </a:r>
            <a:r>
              <a:rPr lang="fr-FR" b="1" i="1" dirty="0"/>
              <a:t>ni commerciaux, ni étatiques, libre de toute ingérence politique et de toute pression de la part de forces commerciales</a:t>
            </a:r>
            <a:r>
              <a:rPr lang="fr-FR" i="1" dirty="0"/>
              <a:t>. Quand ils sont </a:t>
            </a:r>
            <a:r>
              <a:rPr lang="fr-FR" b="1" i="1" dirty="0"/>
              <a:t>garantis par le pluralisme, la diversité des programmes, l’indépendance éditoriale, le financement approprié, l’honnêteté des comptes rendus et la transparence</a:t>
            </a:r>
            <a:r>
              <a:rPr lang="fr-FR" i="1" dirty="0"/>
              <a:t>, ils peuvent </a:t>
            </a:r>
            <a:r>
              <a:rPr lang="fr-FR" b="1" i="1" dirty="0"/>
              <a:t>servir de clé de voûte de la démocratie</a:t>
            </a:r>
            <a:r>
              <a:rPr lang="fr-FR" b="1" dirty="0"/>
              <a:t> ». </a:t>
            </a:r>
          </a:p>
          <a:p>
            <a:pPr marL="0" indent="0" algn="just">
              <a:buNone/>
            </a:pPr>
            <a:endParaRPr lang="fr-FR" dirty="0"/>
          </a:p>
          <a:p>
            <a:endParaRPr lang="fr-FR" dirty="0"/>
          </a:p>
        </p:txBody>
      </p:sp>
    </p:spTree>
    <p:extLst>
      <p:ext uri="{BB962C8B-B14F-4D97-AF65-F5344CB8AC3E}">
        <p14:creationId xmlns:p14="http://schemas.microsoft.com/office/powerpoint/2010/main" val="2641734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8140B3-0481-794C-B7D2-B36CD9E3593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702E8DC-B30A-CD4B-93D4-25A6AE306B7D}"/>
              </a:ext>
            </a:extLst>
          </p:cNvPr>
          <p:cNvSpPr>
            <a:spLocks noGrp="1"/>
          </p:cNvSpPr>
          <p:nvPr>
            <p:ph idx="1"/>
          </p:nvPr>
        </p:nvSpPr>
        <p:spPr/>
        <p:txBody>
          <a:bodyPr/>
          <a:lstStyle/>
          <a:p>
            <a:pPr marL="0" indent="0" algn="just">
              <a:buNone/>
            </a:pPr>
            <a:r>
              <a:rPr lang="fr-FR" b="1" dirty="0"/>
              <a:t>Union Européenne </a:t>
            </a:r>
            <a:r>
              <a:rPr lang="fr-FR" dirty="0"/>
              <a:t>(2012)</a:t>
            </a:r>
          </a:p>
          <a:p>
            <a:pPr marL="0" indent="0" algn="just">
              <a:buNone/>
            </a:pPr>
            <a:r>
              <a:rPr lang="fr-FR" dirty="0"/>
              <a:t>« </a:t>
            </a:r>
            <a:r>
              <a:rPr lang="fr-FR" i="1" dirty="0"/>
              <a:t>Les médias de service public ont vocation à </a:t>
            </a:r>
            <a:r>
              <a:rPr lang="fr-FR" b="1" i="1" dirty="0"/>
              <a:t>informer, éduquer et divertir </a:t>
            </a:r>
            <a:r>
              <a:rPr lang="fr-FR" i="1" dirty="0"/>
              <a:t>l’ensemble de la société de manière </a:t>
            </a:r>
            <a:r>
              <a:rPr lang="fr-FR" b="1" i="1" dirty="0"/>
              <a:t>impartiale et en toute indépendance</a:t>
            </a:r>
            <a:r>
              <a:rPr lang="fr-FR" i="1" dirty="0"/>
              <a:t>. Ce sont des sources d’information </a:t>
            </a:r>
            <a:r>
              <a:rPr lang="fr-FR" b="1" i="1" dirty="0"/>
              <a:t>indépendante et digne de confiance</a:t>
            </a:r>
            <a:r>
              <a:rPr lang="fr-FR" i="1" dirty="0"/>
              <a:t>. Ils bénéficient du financement public et sont à but non lucratif</a:t>
            </a:r>
            <a:r>
              <a:rPr lang="fr-FR" dirty="0"/>
              <a:t> »</a:t>
            </a:r>
          </a:p>
          <a:p>
            <a:endParaRPr lang="fr-FR" dirty="0"/>
          </a:p>
        </p:txBody>
      </p:sp>
    </p:spTree>
    <p:extLst>
      <p:ext uri="{BB962C8B-B14F-4D97-AF65-F5344CB8AC3E}">
        <p14:creationId xmlns:p14="http://schemas.microsoft.com/office/powerpoint/2010/main" val="2986773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558AFD-AF16-1E48-B02B-D07F59F3FA6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609D7A9-3FE8-EF49-ABF2-4A04FE682016}"/>
              </a:ext>
            </a:extLst>
          </p:cNvPr>
          <p:cNvSpPr>
            <a:spLocks noGrp="1"/>
          </p:cNvSpPr>
          <p:nvPr>
            <p:ph idx="1"/>
          </p:nvPr>
        </p:nvSpPr>
        <p:spPr/>
        <p:txBody>
          <a:bodyPr/>
          <a:lstStyle/>
          <a:p>
            <a:r>
              <a:rPr lang="fr-FR" dirty="0"/>
              <a:t>Le rapport la Commission fédérale des Médias  en Suisse ( COFEM, 2015) </a:t>
            </a:r>
          </a:p>
          <a:p>
            <a:pPr marL="0" indent="0">
              <a:buNone/>
            </a:pPr>
            <a:r>
              <a:rPr lang="fr-FR" dirty="0"/>
              <a:t>Les offres de service public sont imprégnées du « concept de </a:t>
            </a:r>
            <a:r>
              <a:rPr lang="fr-FR" b="1" dirty="0"/>
              <a:t>‘’citoyenneté’’,</a:t>
            </a:r>
            <a:r>
              <a:rPr lang="fr-FR" dirty="0"/>
              <a:t>  le but des médias de service public est de </a:t>
            </a:r>
            <a:r>
              <a:rPr lang="fr-FR" b="1" dirty="0"/>
              <a:t>s’adresser à tous les habitants du pays, de leur transmettre des informations qui leur permettent de comprendre la culture politique et donc de les habiliter à participer à la vie politique.</a:t>
            </a:r>
          </a:p>
          <a:p>
            <a:endParaRPr lang="fr-FR" dirty="0"/>
          </a:p>
        </p:txBody>
      </p:sp>
    </p:spTree>
    <p:extLst>
      <p:ext uri="{BB962C8B-B14F-4D97-AF65-F5344CB8AC3E}">
        <p14:creationId xmlns:p14="http://schemas.microsoft.com/office/powerpoint/2010/main" val="2369993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A502A4-D80D-394A-91B4-88E2074F9A72}"/>
              </a:ext>
            </a:extLst>
          </p:cNvPr>
          <p:cNvSpPr>
            <a:spLocks noGrp="1"/>
          </p:cNvSpPr>
          <p:nvPr>
            <p:ph type="title"/>
          </p:nvPr>
        </p:nvSpPr>
        <p:spPr/>
        <p:txBody>
          <a:bodyPr/>
          <a:lstStyle/>
          <a:p>
            <a:r>
              <a:rPr lang="fr-FR" dirty="0"/>
              <a:t>Caractéristiques et principes</a:t>
            </a:r>
          </a:p>
        </p:txBody>
      </p:sp>
      <p:sp>
        <p:nvSpPr>
          <p:cNvPr id="3" name="Espace réservé du contenu 2">
            <a:extLst>
              <a:ext uri="{FF2B5EF4-FFF2-40B4-BE49-F238E27FC236}">
                <a16:creationId xmlns:a16="http://schemas.microsoft.com/office/drawing/2014/main" id="{F7624331-DF9F-4247-8276-2958FFA63373}"/>
              </a:ext>
            </a:extLst>
          </p:cNvPr>
          <p:cNvSpPr>
            <a:spLocks noGrp="1"/>
          </p:cNvSpPr>
          <p:nvPr>
            <p:ph idx="1"/>
          </p:nvPr>
        </p:nvSpPr>
        <p:spPr/>
        <p:txBody>
          <a:bodyPr>
            <a:normAutofit/>
          </a:bodyPr>
          <a:lstStyle/>
          <a:p>
            <a:pPr algn="just"/>
            <a:r>
              <a:rPr lang="fr-FR" dirty="0"/>
              <a:t>Être au servir de chaque citoyen;</a:t>
            </a:r>
          </a:p>
          <a:p>
            <a:pPr lvl="0" algn="just"/>
            <a:r>
              <a:rPr lang="fr-CA" dirty="0"/>
              <a:t>Défendre l’intérêt général</a:t>
            </a:r>
            <a:r>
              <a:rPr lang="fr-FR" dirty="0"/>
              <a:t>;</a:t>
            </a:r>
          </a:p>
          <a:p>
            <a:pPr lvl="0" algn="just"/>
            <a:r>
              <a:rPr lang="fr-CA" dirty="0"/>
              <a:t>Maintenir et défendre la culture nationale et la diversité. </a:t>
            </a:r>
          </a:p>
          <a:p>
            <a:pPr lvl="0" algn="just"/>
            <a:r>
              <a:rPr lang="fr-CA" dirty="0"/>
              <a:t>Renforcer les processus démocratiques;</a:t>
            </a:r>
            <a:endParaRPr lang="fr-FR" dirty="0"/>
          </a:p>
          <a:p>
            <a:pPr lvl="0" algn="just"/>
            <a:r>
              <a:rPr lang="fr-CA" dirty="0"/>
              <a:t>Renforcer la cohésion sociopolitique et culturelle;</a:t>
            </a:r>
          </a:p>
          <a:p>
            <a:pPr lvl="0" algn="just"/>
            <a:r>
              <a:rPr lang="fr-CA" dirty="0"/>
              <a:t>Servir de « forum civique » de la société pour débattre les problèmes de la société;</a:t>
            </a:r>
          </a:p>
          <a:p>
            <a:pPr lvl="0" algn="just"/>
            <a:r>
              <a:rPr lang="fr-CA" dirty="0"/>
              <a:t>Accompagner le développement   socioéconomique national;</a:t>
            </a:r>
          </a:p>
          <a:p>
            <a:endParaRPr lang="fr-FR" dirty="0"/>
          </a:p>
        </p:txBody>
      </p:sp>
    </p:spTree>
    <p:extLst>
      <p:ext uri="{BB962C8B-B14F-4D97-AF65-F5344CB8AC3E}">
        <p14:creationId xmlns:p14="http://schemas.microsoft.com/office/powerpoint/2010/main" val="3312256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1BCFDD-1C8E-9E4F-AA33-AD6BD8129510}"/>
              </a:ext>
            </a:extLst>
          </p:cNvPr>
          <p:cNvSpPr>
            <a:spLocks noGrp="1"/>
          </p:cNvSpPr>
          <p:nvPr>
            <p:ph type="title"/>
          </p:nvPr>
        </p:nvSpPr>
        <p:spPr/>
        <p:txBody>
          <a:bodyPr/>
          <a:lstStyle/>
          <a:p>
            <a:br>
              <a:rPr lang="fr-FR" dirty="0"/>
            </a:br>
            <a:r>
              <a:rPr lang="fr-FR" dirty="0"/>
              <a:t>      CONTEXTE MONDIAL</a:t>
            </a:r>
          </a:p>
        </p:txBody>
      </p:sp>
      <p:sp>
        <p:nvSpPr>
          <p:cNvPr id="3" name="Espace réservé du contenu 2">
            <a:extLst>
              <a:ext uri="{FF2B5EF4-FFF2-40B4-BE49-F238E27FC236}">
                <a16:creationId xmlns:a16="http://schemas.microsoft.com/office/drawing/2014/main" id="{AF6B37C1-5F24-C24F-BBBE-0995A57D7F16}"/>
              </a:ext>
            </a:extLst>
          </p:cNvPr>
          <p:cNvSpPr>
            <a:spLocks noGrp="1"/>
          </p:cNvSpPr>
          <p:nvPr>
            <p:ph idx="1"/>
          </p:nvPr>
        </p:nvSpPr>
        <p:spPr/>
        <p:txBody>
          <a:bodyPr/>
          <a:lstStyle/>
          <a:p>
            <a:pPr algn="just">
              <a:buFont typeface="Wingdings" pitchFamily="2" charset="2"/>
              <a:buChar char="Ø"/>
            </a:pPr>
            <a:r>
              <a:rPr lang="fr-FR" dirty="0"/>
              <a:t>Selon le rapport d’expert de Christian Nissen (2006) sur les tendances et évolutions observées dans les médias, </a:t>
            </a:r>
            <a:r>
              <a:rPr lang="fr-FR" b="1" dirty="0"/>
              <a:t>quatre facteurs ont transformés les médias de service public et privé:</a:t>
            </a:r>
          </a:p>
          <a:p>
            <a:pPr marL="0" indent="0" algn="just">
              <a:buNone/>
            </a:pPr>
            <a:r>
              <a:rPr lang="fr-FR" dirty="0"/>
              <a:t>  1- </a:t>
            </a:r>
            <a:r>
              <a:rPr lang="fr-FR" b="1" dirty="0"/>
              <a:t>La révolution numérique </a:t>
            </a:r>
            <a:r>
              <a:rPr lang="fr-FR" dirty="0"/>
              <a:t>a permis </a:t>
            </a:r>
            <a:r>
              <a:rPr lang="fr-FR" b="1" dirty="0"/>
              <a:t>d’améliorer la production de contenus, de diversifier les offres de production et de programmes</a:t>
            </a:r>
            <a:r>
              <a:rPr lang="fr-FR" dirty="0"/>
              <a:t> sur la base des besoins exprimés, et de </a:t>
            </a:r>
            <a:r>
              <a:rPr lang="fr-FR" b="1" dirty="0"/>
              <a:t>bouleverser les habitudes de consommation.</a:t>
            </a:r>
          </a:p>
          <a:p>
            <a:pPr marL="0" indent="0" algn="just">
              <a:buNone/>
            </a:pPr>
            <a:endParaRPr lang="fr-FR" dirty="0"/>
          </a:p>
          <a:p>
            <a:endParaRPr lang="fr-FR" dirty="0"/>
          </a:p>
        </p:txBody>
      </p:sp>
    </p:spTree>
    <p:extLst>
      <p:ext uri="{BB962C8B-B14F-4D97-AF65-F5344CB8AC3E}">
        <p14:creationId xmlns:p14="http://schemas.microsoft.com/office/powerpoint/2010/main" val="678493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7DBD81-F329-E146-B8C5-2B91AC8698B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0357280-A8A9-3547-9934-8AF6AF25A9BA}"/>
              </a:ext>
            </a:extLst>
          </p:cNvPr>
          <p:cNvSpPr>
            <a:spLocks noGrp="1"/>
          </p:cNvSpPr>
          <p:nvPr>
            <p:ph idx="1"/>
          </p:nvPr>
        </p:nvSpPr>
        <p:spPr/>
        <p:txBody>
          <a:bodyPr>
            <a:normAutofit/>
          </a:bodyPr>
          <a:lstStyle/>
          <a:p>
            <a:pPr lvl="0" algn="just"/>
            <a:r>
              <a:rPr lang="fr-CA" dirty="0"/>
              <a:t>Promouvoir  l’inclusivité, la transparence  et le « Vivre Ensemble »;</a:t>
            </a:r>
          </a:p>
          <a:p>
            <a:pPr lvl="0" algn="just"/>
            <a:r>
              <a:rPr lang="fr-CA" dirty="0"/>
              <a:t>Garantir la liberté d’expression et d’opinion;</a:t>
            </a:r>
          </a:p>
          <a:p>
            <a:pPr lvl="0" algn="just"/>
            <a:r>
              <a:rPr lang="fr-CA" dirty="0"/>
              <a:t>Promouvoir le journalisme professionnel et Responsable;</a:t>
            </a:r>
            <a:endParaRPr lang="fr-FR" dirty="0"/>
          </a:p>
          <a:p>
            <a:pPr algn="just"/>
            <a:r>
              <a:rPr lang="fr-FR" dirty="0"/>
              <a:t>Avoir une  indépendance éditoriale et une autonomie de gestion;</a:t>
            </a:r>
          </a:p>
          <a:p>
            <a:pPr algn="just"/>
            <a:r>
              <a:rPr lang="fr-FR" dirty="0"/>
              <a:t> Être accessible à tous sans distinction;</a:t>
            </a:r>
          </a:p>
          <a:p>
            <a:pPr algn="just"/>
            <a:r>
              <a:rPr lang="fr-FR" dirty="0"/>
              <a:t> Refuser  toutes formes d’ingérence politique;</a:t>
            </a:r>
          </a:p>
          <a:p>
            <a:pPr algn="just"/>
            <a:r>
              <a:rPr lang="fr-FR" dirty="0"/>
              <a:t>Assumer la responsabilité éditoriale. </a:t>
            </a:r>
          </a:p>
          <a:p>
            <a:endParaRPr lang="fr-FR" dirty="0"/>
          </a:p>
        </p:txBody>
      </p:sp>
    </p:spTree>
    <p:extLst>
      <p:ext uri="{BB962C8B-B14F-4D97-AF65-F5344CB8AC3E}">
        <p14:creationId xmlns:p14="http://schemas.microsoft.com/office/powerpoint/2010/main" val="1726481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D6005F-DED3-754B-AD0B-4B83F7141F6B}"/>
              </a:ext>
            </a:extLst>
          </p:cNvPr>
          <p:cNvSpPr>
            <a:spLocks noGrp="1"/>
          </p:cNvSpPr>
          <p:nvPr>
            <p:ph type="title"/>
          </p:nvPr>
        </p:nvSpPr>
        <p:spPr/>
        <p:txBody>
          <a:bodyPr>
            <a:normAutofit/>
          </a:bodyPr>
          <a:lstStyle/>
          <a:p>
            <a:pPr algn="ctr"/>
            <a:r>
              <a:rPr lang="fr-FR" dirty="0"/>
              <a:t>quelques mots sur la gouvernance participative ?</a:t>
            </a:r>
          </a:p>
        </p:txBody>
      </p:sp>
      <p:sp>
        <p:nvSpPr>
          <p:cNvPr id="3" name="Espace réservé du contenu 2">
            <a:extLst>
              <a:ext uri="{FF2B5EF4-FFF2-40B4-BE49-F238E27FC236}">
                <a16:creationId xmlns:a16="http://schemas.microsoft.com/office/drawing/2014/main" id="{C946F7E1-F98B-654F-84E7-636F0DEA98AA}"/>
              </a:ext>
            </a:extLst>
          </p:cNvPr>
          <p:cNvSpPr>
            <a:spLocks noGrp="1"/>
          </p:cNvSpPr>
          <p:nvPr>
            <p:ph idx="1"/>
          </p:nvPr>
        </p:nvSpPr>
        <p:spPr/>
        <p:txBody>
          <a:bodyPr>
            <a:normAutofit fontScale="92500"/>
          </a:bodyPr>
          <a:lstStyle/>
          <a:p>
            <a:pPr>
              <a:buFont typeface="Wingdings" pitchFamily="2" charset="2"/>
              <a:buChar char="ü"/>
            </a:pPr>
            <a:r>
              <a:rPr lang="fr-FR" dirty="0"/>
              <a:t> Elle favorise l’implication de toutes les parties prenantes dans la réalisation des objectifs communs de l’organisation ;</a:t>
            </a:r>
          </a:p>
          <a:p>
            <a:pPr>
              <a:buFont typeface="Wingdings" pitchFamily="2" charset="2"/>
              <a:buChar char="ü"/>
            </a:pPr>
            <a:r>
              <a:rPr lang="fr-FR" dirty="0"/>
              <a:t> Elle libère les initiatives et encourage la créativité et l’innovation ;</a:t>
            </a:r>
          </a:p>
          <a:p>
            <a:pPr>
              <a:buFont typeface="Wingdings" pitchFamily="2" charset="2"/>
              <a:buChar char="ü"/>
            </a:pPr>
            <a:r>
              <a:rPr lang="fr-FR" dirty="0"/>
              <a:t>Elle favorise la motivation et l’engagement des employés autour des objectifs communs de l’entreprise ;</a:t>
            </a:r>
          </a:p>
          <a:p>
            <a:pPr>
              <a:buFont typeface="Wingdings" pitchFamily="2" charset="2"/>
              <a:buChar char="ü"/>
            </a:pPr>
            <a:r>
              <a:rPr lang="fr-FR" dirty="0"/>
              <a:t>Elle améliore le processus organisationnel, la performance professionnelle par le biais de la formation et des sessions de renforcement de capacité ;</a:t>
            </a:r>
          </a:p>
          <a:p>
            <a:pPr>
              <a:buFont typeface="Wingdings" pitchFamily="2" charset="2"/>
              <a:buChar char="ü"/>
            </a:pPr>
            <a:r>
              <a:rPr lang="fr-FR" dirty="0"/>
              <a:t>Elle permet la délégation des responsabilités en fonction du niveau de décisions à prendre ; </a:t>
            </a:r>
          </a:p>
          <a:p>
            <a:pPr>
              <a:buFont typeface="Wingdings" pitchFamily="2" charset="2"/>
              <a:buChar char="ü"/>
            </a:pPr>
            <a:endParaRPr lang="fr-FR" dirty="0"/>
          </a:p>
        </p:txBody>
      </p:sp>
    </p:spTree>
    <p:extLst>
      <p:ext uri="{BB962C8B-B14F-4D97-AF65-F5344CB8AC3E}">
        <p14:creationId xmlns:p14="http://schemas.microsoft.com/office/powerpoint/2010/main" val="493043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7274E5-C9A3-7746-8DE0-25CA286EA09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5B87F80-B21E-2B48-AEC8-98E037266795}"/>
              </a:ext>
            </a:extLst>
          </p:cNvPr>
          <p:cNvSpPr>
            <a:spLocks noGrp="1"/>
          </p:cNvSpPr>
          <p:nvPr>
            <p:ph idx="1"/>
          </p:nvPr>
        </p:nvSpPr>
        <p:spPr/>
        <p:txBody>
          <a:bodyPr/>
          <a:lstStyle/>
          <a:p>
            <a:pPr>
              <a:buFont typeface="Wingdings" pitchFamily="2" charset="2"/>
              <a:buChar char="ü"/>
            </a:pPr>
            <a:r>
              <a:rPr lang="fr-FR" dirty="0"/>
              <a:t>Elle offre une structure décisionnelle opérationnelle et décentralisée ;  permet la mobilité et le développement de la polyvalence ; </a:t>
            </a:r>
          </a:p>
          <a:p>
            <a:pPr>
              <a:buFont typeface="Wingdings" pitchFamily="2" charset="2"/>
              <a:buChar char="ü"/>
            </a:pPr>
            <a:r>
              <a:rPr lang="fr-FR" dirty="0"/>
              <a:t>Elle offre de meilleures conditions de travail dans un climat social saint teinté de confiance mutuelle, de transparence et de bonne perspective de développement individuel et collectif ; </a:t>
            </a:r>
          </a:p>
          <a:p>
            <a:pPr>
              <a:buFont typeface="Wingdings" pitchFamily="2" charset="2"/>
              <a:buChar char="ü"/>
            </a:pPr>
            <a:r>
              <a:rPr lang="fr-FR" dirty="0"/>
              <a:t>Elle favorise une bonne circulation de l’information entre les différentes parties prenantes.</a:t>
            </a:r>
          </a:p>
          <a:p>
            <a:endParaRPr lang="fr-FR" dirty="0"/>
          </a:p>
        </p:txBody>
      </p:sp>
    </p:spTree>
    <p:extLst>
      <p:ext uri="{BB962C8B-B14F-4D97-AF65-F5344CB8AC3E}">
        <p14:creationId xmlns:p14="http://schemas.microsoft.com/office/powerpoint/2010/main" val="3160494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78176C-2D63-F944-8298-D5E2FCC0313D}"/>
              </a:ext>
            </a:extLst>
          </p:cNvPr>
          <p:cNvSpPr>
            <a:spLocks noGrp="1"/>
          </p:cNvSpPr>
          <p:nvPr>
            <p:ph type="title"/>
          </p:nvPr>
        </p:nvSpPr>
        <p:spPr/>
        <p:txBody>
          <a:bodyPr>
            <a:normAutofit/>
          </a:bodyPr>
          <a:lstStyle/>
          <a:p>
            <a:r>
              <a:rPr lang="fr-FR" dirty="0"/>
              <a:t>Problématique liée à la mutation des médias d’état en  afrique : Cas de la </a:t>
            </a:r>
            <a:r>
              <a:rPr lang="fr-FR" dirty="0" err="1"/>
              <a:t>RTg</a:t>
            </a:r>
            <a:endParaRPr lang="fr-FR" dirty="0"/>
          </a:p>
        </p:txBody>
      </p:sp>
      <p:sp>
        <p:nvSpPr>
          <p:cNvPr id="3" name="Espace réservé du contenu 2">
            <a:extLst>
              <a:ext uri="{FF2B5EF4-FFF2-40B4-BE49-F238E27FC236}">
                <a16:creationId xmlns:a16="http://schemas.microsoft.com/office/drawing/2014/main" id="{91B7220D-B312-D74C-9A25-1CDAA5FAFABB}"/>
              </a:ext>
            </a:extLst>
          </p:cNvPr>
          <p:cNvSpPr>
            <a:spLocks noGrp="1"/>
          </p:cNvSpPr>
          <p:nvPr>
            <p:ph idx="1"/>
          </p:nvPr>
        </p:nvSpPr>
        <p:spPr/>
        <p:txBody>
          <a:bodyPr>
            <a:normAutofit/>
          </a:bodyPr>
          <a:lstStyle/>
          <a:p>
            <a:pPr>
              <a:buFont typeface="Wingdings" pitchFamily="2" charset="2"/>
              <a:buChar char="Ø"/>
            </a:pPr>
            <a:r>
              <a:rPr lang="fr-FR" dirty="0"/>
              <a:t> Aujourd’hui, l’espace médiatique national est truffé de </a:t>
            </a:r>
            <a:r>
              <a:rPr lang="fr-FR" b="1" dirty="0"/>
              <a:t>multitudes de canaux et sources d’information</a:t>
            </a:r>
            <a:r>
              <a:rPr lang="fr-FR" dirty="0"/>
              <a:t>, les </a:t>
            </a:r>
            <a:r>
              <a:rPr lang="fr-FR" b="1" dirty="0"/>
              <a:t>contenus</a:t>
            </a:r>
            <a:r>
              <a:rPr lang="fr-FR" dirty="0"/>
              <a:t> proposés par ces médias sont plus ou moins </a:t>
            </a:r>
            <a:r>
              <a:rPr lang="fr-FR" b="1" dirty="0"/>
              <a:t>riches et variés</a:t>
            </a:r>
            <a:r>
              <a:rPr lang="fr-FR" dirty="0"/>
              <a:t>, les </a:t>
            </a:r>
            <a:r>
              <a:rPr lang="fr-FR" b="1" dirty="0"/>
              <a:t>centres d’intérêts </a:t>
            </a:r>
            <a:r>
              <a:rPr lang="fr-FR" dirty="0"/>
              <a:t>des consommateurs se déplacent constamment, </a:t>
            </a:r>
            <a:r>
              <a:rPr lang="fr-FR" b="1" dirty="0"/>
              <a:t>l’internet offre d’énormes possibilités </a:t>
            </a:r>
            <a:r>
              <a:rPr lang="fr-FR" dirty="0"/>
              <a:t>de créations de contenus dédiés qui répondent aux préoccupations spécifiques des consommateurs,  et </a:t>
            </a:r>
            <a:r>
              <a:rPr lang="fr-FR" b="1" dirty="0"/>
              <a:t>le public est de plus en plus exigent </a:t>
            </a:r>
            <a:r>
              <a:rPr lang="fr-FR" dirty="0"/>
              <a:t>par rapport  aux offres de qualité de prestations des services publics.  Malgré tout, </a:t>
            </a:r>
            <a:r>
              <a:rPr lang="fr-FR" b="1" dirty="0"/>
              <a:t>les médias d’État ont du mal à faire leurs deuils sur les pratiques managériales inspirées de l’ère révolutionnaire. Pourquoi ?</a:t>
            </a:r>
          </a:p>
          <a:p>
            <a:pPr marL="0" indent="0">
              <a:buNone/>
            </a:pPr>
            <a:endParaRPr lang="fr-FR" b="1" dirty="0"/>
          </a:p>
        </p:txBody>
      </p:sp>
    </p:spTree>
    <p:extLst>
      <p:ext uri="{BB962C8B-B14F-4D97-AF65-F5344CB8AC3E}">
        <p14:creationId xmlns:p14="http://schemas.microsoft.com/office/powerpoint/2010/main" val="4188275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4C2EB1-38E0-2743-8B20-8D138D7B55E3}"/>
              </a:ext>
            </a:extLst>
          </p:cNvPr>
          <p:cNvSpPr>
            <a:spLocks noGrp="1"/>
          </p:cNvSpPr>
          <p:nvPr>
            <p:ph type="title"/>
          </p:nvPr>
        </p:nvSpPr>
        <p:spPr/>
        <p:txBody>
          <a:bodyPr>
            <a:normAutofit/>
          </a:bodyPr>
          <a:lstStyle/>
          <a:p>
            <a:pPr algn="ctr"/>
            <a:r>
              <a:rPr lang="fr-FR" dirty="0"/>
              <a:t>Pourquoi les médias D’ÉTAT PEINENT À FAIRE LEURS MUTATIONS ?</a:t>
            </a:r>
          </a:p>
        </p:txBody>
      </p:sp>
      <p:sp>
        <p:nvSpPr>
          <p:cNvPr id="3" name="Espace réservé du contenu 2">
            <a:extLst>
              <a:ext uri="{FF2B5EF4-FFF2-40B4-BE49-F238E27FC236}">
                <a16:creationId xmlns:a16="http://schemas.microsoft.com/office/drawing/2014/main" id="{331F88E6-3483-1640-8648-997DCA763A53}"/>
              </a:ext>
            </a:extLst>
          </p:cNvPr>
          <p:cNvSpPr>
            <a:spLocks noGrp="1"/>
          </p:cNvSpPr>
          <p:nvPr>
            <p:ph idx="1"/>
          </p:nvPr>
        </p:nvSpPr>
        <p:spPr/>
        <p:txBody>
          <a:bodyPr>
            <a:normAutofit fontScale="92500" lnSpcReduction="10000"/>
          </a:bodyPr>
          <a:lstStyle/>
          <a:p>
            <a:r>
              <a:rPr lang="fr-FR" dirty="0"/>
              <a:t> Selon Sylvain LAFRANCE (2011), la principale condition que l’audiovisuel public devra remplir pour faire sa mutation est </a:t>
            </a:r>
            <a:r>
              <a:rPr lang="fr-FR" b="1" dirty="0"/>
              <a:t>d’ordre psychologique</a:t>
            </a:r>
            <a:r>
              <a:rPr lang="fr-FR" dirty="0"/>
              <a:t>. Il précise que, dans la plupart des cas, ce secteur public, en Afrique en particulier, se trouve confronter à trois (3) influences contradictoires :</a:t>
            </a:r>
          </a:p>
          <a:p>
            <a:r>
              <a:rPr lang="fr-FR" dirty="0"/>
              <a:t>L</a:t>
            </a:r>
            <a:r>
              <a:rPr lang="fr-FR" b="1" dirty="0"/>
              <a:t>’ingérence éditoriale de l’État </a:t>
            </a:r>
            <a:r>
              <a:rPr lang="fr-FR" dirty="0"/>
              <a:t>;</a:t>
            </a:r>
          </a:p>
          <a:p>
            <a:r>
              <a:rPr lang="fr-FR" b="1" dirty="0"/>
              <a:t>La fébrilité des régulateurs</a:t>
            </a:r>
            <a:r>
              <a:rPr lang="fr-FR" dirty="0"/>
              <a:t> qui n’ont pas encore </a:t>
            </a:r>
            <a:r>
              <a:rPr lang="fr-FR" b="1" dirty="0"/>
              <a:t>réussi à conquérir leur propre indépendance</a:t>
            </a:r>
            <a:r>
              <a:rPr lang="fr-FR" dirty="0"/>
              <a:t> ;</a:t>
            </a:r>
          </a:p>
          <a:p>
            <a:r>
              <a:rPr lang="fr-FR" b="1" dirty="0"/>
              <a:t>Le niveau d’exigence élevé</a:t>
            </a:r>
            <a:r>
              <a:rPr lang="fr-FR" dirty="0"/>
              <a:t> d’un public qui dispose désormais de nombreux éléments de comparaison.</a:t>
            </a:r>
          </a:p>
          <a:p>
            <a:pPr>
              <a:buFont typeface="Wingdings" pitchFamily="2" charset="2"/>
              <a:buChar char="Ø"/>
            </a:pPr>
            <a:endParaRPr lang="fr-FR" dirty="0"/>
          </a:p>
        </p:txBody>
      </p:sp>
    </p:spTree>
    <p:extLst>
      <p:ext uri="{BB962C8B-B14F-4D97-AF65-F5344CB8AC3E}">
        <p14:creationId xmlns:p14="http://schemas.microsoft.com/office/powerpoint/2010/main" val="2430286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6C846-C4C7-384D-8D03-6A0FF70E27CF}"/>
              </a:ext>
            </a:extLst>
          </p:cNvPr>
          <p:cNvSpPr>
            <a:spLocks noGrp="1"/>
          </p:cNvSpPr>
          <p:nvPr>
            <p:ph type="title"/>
          </p:nvPr>
        </p:nvSpPr>
        <p:spPr/>
        <p:txBody>
          <a:bodyPr>
            <a:normAutofit/>
          </a:bodyPr>
          <a:lstStyle/>
          <a:p>
            <a:r>
              <a:rPr lang="fr-FR" dirty="0"/>
              <a:t>VOYONS QUELQUES FACTEURS QUI SEMBLENT EMPÉCHER LA RTG À FAIRE SA MUTATION ?</a:t>
            </a:r>
          </a:p>
        </p:txBody>
      </p:sp>
      <p:sp>
        <p:nvSpPr>
          <p:cNvPr id="3" name="Espace réservé du contenu 2">
            <a:extLst>
              <a:ext uri="{FF2B5EF4-FFF2-40B4-BE49-F238E27FC236}">
                <a16:creationId xmlns:a16="http://schemas.microsoft.com/office/drawing/2014/main" id="{4A916877-897C-044A-BCC5-9B30F33E1DE5}"/>
              </a:ext>
            </a:extLst>
          </p:cNvPr>
          <p:cNvSpPr>
            <a:spLocks noGrp="1"/>
          </p:cNvSpPr>
          <p:nvPr>
            <p:ph idx="1"/>
          </p:nvPr>
        </p:nvSpPr>
        <p:spPr/>
        <p:txBody>
          <a:bodyPr/>
          <a:lstStyle/>
          <a:p>
            <a:pPr>
              <a:buFont typeface="Wingdings" pitchFamily="2" charset="2"/>
              <a:buChar char="Ø"/>
            </a:pPr>
            <a:r>
              <a:rPr lang="fr-FR" dirty="0"/>
              <a:t>  </a:t>
            </a:r>
            <a:r>
              <a:rPr lang="fr-FR" b="1" dirty="0"/>
              <a:t>Le facteur cognitif</a:t>
            </a:r>
            <a:r>
              <a:rPr lang="fr-FR" dirty="0"/>
              <a:t>,  il existe au sein de la RTG une culture d’entreprise sur des </a:t>
            </a:r>
            <a:r>
              <a:rPr lang="fr-FR" b="1" dirty="0"/>
              <a:t>valeurs et des croyances. </a:t>
            </a:r>
          </a:p>
          <a:p>
            <a:pPr>
              <a:buFont typeface="Wingdings" pitchFamily="2" charset="2"/>
              <a:buChar char="§"/>
            </a:pPr>
            <a:r>
              <a:rPr lang="fr-FR" b="1" dirty="0"/>
              <a:t>Au titre des valeurs, </a:t>
            </a:r>
            <a:r>
              <a:rPr lang="fr-FR" dirty="0"/>
              <a:t>la RTG doit :</a:t>
            </a:r>
          </a:p>
          <a:p>
            <a:pPr>
              <a:buFont typeface="Wingdings" pitchFamily="2" charset="2"/>
              <a:buChar char="ü"/>
            </a:pPr>
            <a:r>
              <a:rPr lang="fr-FR" b="1" dirty="0"/>
              <a:t>défendre les intérêts du gouvernement et de ne rien dire qui puisse les compromettre ;</a:t>
            </a:r>
          </a:p>
          <a:p>
            <a:pPr>
              <a:buFont typeface="Wingdings" pitchFamily="2" charset="2"/>
              <a:buChar char="ü"/>
            </a:pPr>
            <a:r>
              <a:rPr lang="fr-FR" b="1" dirty="0"/>
              <a:t> Présenter l’image positive de la Guinée à l’extérieur</a:t>
            </a:r>
          </a:p>
          <a:p>
            <a:pPr marL="0" indent="0">
              <a:buNone/>
            </a:pPr>
            <a:endParaRPr lang="fr-FR" dirty="0"/>
          </a:p>
        </p:txBody>
      </p:sp>
    </p:spTree>
    <p:extLst>
      <p:ext uri="{BB962C8B-B14F-4D97-AF65-F5344CB8AC3E}">
        <p14:creationId xmlns:p14="http://schemas.microsoft.com/office/powerpoint/2010/main" val="3331127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752334-9F84-1146-87AF-0239776F93D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0164D0C-5EEA-5040-B81F-253C92A5DF1B}"/>
              </a:ext>
            </a:extLst>
          </p:cNvPr>
          <p:cNvSpPr>
            <a:spLocks noGrp="1"/>
          </p:cNvSpPr>
          <p:nvPr>
            <p:ph idx="1"/>
          </p:nvPr>
        </p:nvSpPr>
        <p:spPr/>
        <p:txBody>
          <a:bodyPr/>
          <a:lstStyle/>
          <a:p>
            <a:pPr>
              <a:buFont typeface="Wingdings" pitchFamily="2" charset="2"/>
              <a:buChar char="§"/>
            </a:pPr>
            <a:r>
              <a:rPr lang="fr-FR" dirty="0"/>
              <a:t> </a:t>
            </a:r>
            <a:r>
              <a:rPr lang="fr-FR" b="1" dirty="0"/>
              <a:t>Au titre des croyances :</a:t>
            </a:r>
          </a:p>
          <a:p>
            <a:pPr lvl="0"/>
            <a:r>
              <a:rPr lang="fr-FR" b="1" dirty="0"/>
              <a:t> </a:t>
            </a:r>
            <a:r>
              <a:rPr lang="fr-FR" dirty="0"/>
              <a:t>La RTG appartient à l’État c’est-à-dire au gouvernement ;</a:t>
            </a:r>
          </a:p>
          <a:p>
            <a:pPr lvl="0"/>
            <a:r>
              <a:rPr lang="fr-FR" dirty="0"/>
              <a:t>La RTG doit </a:t>
            </a:r>
            <a:r>
              <a:rPr lang="fr-FR" b="1" dirty="0"/>
              <a:t>défendre exclusivement</a:t>
            </a:r>
            <a:r>
              <a:rPr lang="fr-FR" dirty="0"/>
              <a:t> les intérêts du gouvernement ;</a:t>
            </a:r>
          </a:p>
          <a:p>
            <a:pPr lvl="0"/>
            <a:r>
              <a:rPr lang="fr-FR" dirty="0"/>
              <a:t>Le discours de la RTG est </a:t>
            </a:r>
            <a:r>
              <a:rPr lang="fr-FR" b="1" dirty="0"/>
              <a:t>plus sûr et passe mieux au sein de la population </a:t>
            </a:r>
            <a:r>
              <a:rPr lang="fr-FR" dirty="0"/>
              <a:t>que celui des médias privés ;</a:t>
            </a:r>
          </a:p>
          <a:p>
            <a:pPr lvl="0"/>
            <a:r>
              <a:rPr lang="fr-FR" dirty="0"/>
              <a:t>La RTG doit toujours </a:t>
            </a:r>
            <a:r>
              <a:rPr lang="fr-FR" b="1" dirty="0"/>
              <a:t>présenter l’image positive des actions </a:t>
            </a:r>
            <a:r>
              <a:rPr lang="fr-FR" dirty="0"/>
              <a:t>du gouvernement et </a:t>
            </a:r>
            <a:r>
              <a:rPr lang="fr-FR" b="1" dirty="0"/>
              <a:t>non ses faiblesses</a:t>
            </a:r>
            <a:r>
              <a:rPr lang="fr-FR" dirty="0"/>
              <a:t> ;</a:t>
            </a:r>
          </a:p>
          <a:p>
            <a:pPr>
              <a:buFont typeface="Wingdings" pitchFamily="2" charset="2"/>
              <a:buChar char="ü"/>
            </a:pPr>
            <a:endParaRPr lang="fr-FR" dirty="0"/>
          </a:p>
          <a:p>
            <a:pPr>
              <a:buFont typeface="Wingdings" pitchFamily="2" charset="2"/>
              <a:buChar char="§"/>
            </a:pPr>
            <a:endParaRPr lang="fr-FR" dirty="0"/>
          </a:p>
        </p:txBody>
      </p:sp>
    </p:spTree>
    <p:extLst>
      <p:ext uri="{BB962C8B-B14F-4D97-AF65-F5344CB8AC3E}">
        <p14:creationId xmlns:p14="http://schemas.microsoft.com/office/powerpoint/2010/main" val="3283623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83D1FA-8CF4-4F4F-8226-B63FD9785B7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65AF308-4D20-D040-9D70-4A73FFABFBCA}"/>
              </a:ext>
            </a:extLst>
          </p:cNvPr>
          <p:cNvSpPr>
            <a:spLocks noGrp="1"/>
          </p:cNvSpPr>
          <p:nvPr>
            <p:ph idx="1"/>
          </p:nvPr>
        </p:nvSpPr>
        <p:spPr/>
        <p:txBody>
          <a:bodyPr/>
          <a:lstStyle/>
          <a:p>
            <a:pPr lvl="0"/>
            <a:r>
              <a:rPr lang="fr-FR" dirty="0"/>
              <a:t>La RTG est </a:t>
            </a:r>
            <a:r>
              <a:rPr lang="fr-FR" b="1" dirty="0"/>
              <a:t>la seule vitrine de la Guinée</a:t>
            </a:r>
            <a:r>
              <a:rPr lang="fr-FR" dirty="0"/>
              <a:t> et que ses informations doivent être soignées pour donner une image positive de la Guinée à l’extérieur ;</a:t>
            </a:r>
          </a:p>
          <a:p>
            <a:pPr lvl="0"/>
            <a:r>
              <a:rPr lang="fr-FR" dirty="0"/>
              <a:t>Le statut de fonctionnaire est un </a:t>
            </a:r>
            <a:r>
              <a:rPr lang="fr-FR" b="1" dirty="0"/>
              <a:t>impératif d’obéissance à la puissance publique </a:t>
            </a:r>
            <a:r>
              <a:rPr lang="fr-FR" dirty="0"/>
              <a:t>au détriment parfois de l’éthique professionnelle.</a:t>
            </a:r>
          </a:p>
          <a:p>
            <a:pPr>
              <a:buFont typeface="Wingdings" pitchFamily="2" charset="2"/>
              <a:buChar char="ü"/>
            </a:pPr>
            <a:endParaRPr lang="fr-FR" dirty="0"/>
          </a:p>
        </p:txBody>
      </p:sp>
    </p:spTree>
    <p:extLst>
      <p:ext uri="{BB962C8B-B14F-4D97-AF65-F5344CB8AC3E}">
        <p14:creationId xmlns:p14="http://schemas.microsoft.com/office/powerpoint/2010/main" val="11492977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D4F700-2CBD-4044-B924-E3F5262FAC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0B2BF20-1605-2143-95E4-1B42AC93D88C}"/>
              </a:ext>
            </a:extLst>
          </p:cNvPr>
          <p:cNvSpPr>
            <a:spLocks noGrp="1"/>
          </p:cNvSpPr>
          <p:nvPr>
            <p:ph idx="1"/>
          </p:nvPr>
        </p:nvSpPr>
        <p:spPr/>
        <p:txBody>
          <a:bodyPr/>
          <a:lstStyle/>
          <a:p>
            <a:pPr>
              <a:buFont typeface="Wingdings" pitchFamily="2" charset="2"/>
              <a:buChar char="ü"/>
            </a:pPr>
            <a:r>
              <a:rPr lang="fr-FR" dirty="0"/>
              <a:t>On y ajoute à ces éléments, </a:t>
            </a:r>
            <a:r>
              <a:rPr lang="fr-FR" b="1" dirty="0"/>
              <a:t>la perception ambiguë et complexe de la mission d’un média de service public</a:t>
            </a:r>
            <a:r>
              <a:rPr lang="fr-FR" dirty="0"/>
              <a:t> dans le contexte guinéen, et du </a:t>
            </a:r>
            <a:r>
              <a:rPr lang="fr-FR" b="1" dirty="0"/>
              <a:t>rôle dévolu à un journaliste- fonctionnaire </a:t>
            </a:r>
            <a:r>
              <a:rPr lang="fr-FR" dirty="0"/>
              <a:t>exerçant dans un média contrôlé par la puissance publique.  </a:t>
            </a:r>
          </a:p>
          <a:p>
            <a:pPr>
              <a:buFont typeface="Wingdings" pitchFamily="2" charset="2"/>
              <a:buChar char="ü"/>
            </a:pPr>
            <a:endParaRPr lang="fr-FR" dirty="0"/>
          </a:p>
        </p:txBody>
      </p:sp>
    </p:spTree>
    <p:extLst>
      <p:ext uri="{BB962C8B-B14F-4D97-AF65-F5344CB8AC3E}">
        <p14:creationId xmlns:p14="http://schemas.microsoft.com/office/powerpoint/2010/main" val="25372910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2254AC-3432-B443-A7EA-EE61664F5BC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3281435-D50A-414E-83DB-5C9686310E55}"/>
              </a:ext>
            </a:extLst>
          </p:cNvPr>
          <p:cNvSpPr>
            <a:spLocks noGrp="1"/>
          </p:cNvSpPr>
          <p:nvPr>
            <p:ph idx="1"/>
          </p:nvPr>
        </p:nvSpPr>
        <p:spPr/>
        <p:txBody>
          <a:bodyPr/>
          <a:lstStyle/>
          <a:p>
            <a:pPr lvl="0">
              <a:buFont typeface="Wingdings" pitchFamily="2" charset="2"/>
              <a:buChar char="Ø"/>
            </a:pPr>
            <a:r>
              <a:rPr lang="fr-CA" b="1" dirty="0"/>
              <a:t> Facteur psychologique</a:t>
            </a:r>
            <a:r>
              <a:rPr lang="fr-CA" dirty="0"/>
              <a:t>,</a:t>
            </a:r>
            <a:endParaRPr lang="fr-FR" dirty="0"/>
          </a:p>
          <a:p>
            <a:r>
              <a:rPr lang="fr-FR" dirty="0"/>
              <a:t>Il y a un </a:t>
            </a:r>
            <a:r>
              <a:rPr lang="fr-FR" b="1" dirty="0"/>
              <a:t>climat de peur et d’incertitudes</a:t>
            </a:r>
            <a:r>
              <a:rPr lang="fr-FR" dirty="0"/>
              <a:t> qui anime, non seulement, les autorités politiques et les responsables hiérarchiques, mais aussi les journalistes qui exercent au sein de la RTG. </a:t>
            </a:r>
          </a:p>
        </p:txBody>
      </p:sp>
    </p:spTree>
    <p:extLst>
      <p:ext uri="{BB962C8B-B14F-4D97-AF65-F5344CB8AC3E}">
        <p14:creationId xmlns:p14="http://schemas.microsoft.com/office/powerpoint/2010/main" val="1917099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A14DEA-FEF1-1141-B7BB-05309FC8C6D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8373E44-63CC-074A-8FA9-712CC6C9BA14}"/>
              </a:ext>
            </a:extLst>
          </p:cNvPr>
          <p:cNvSpPr>
            <a:spLocks noGrp="1"/>
          </p:cNvSpPr>
          <p:nvPr>
            <p:ph idx="1"/>
          </p:nvPr>
        </p:nvSpPr>
        <p:spPr/>
        <p:txBody>
          <a:bodyPr>
            <a:normAutofit fontScale="92500" lnSpcReduction="10000"/>
          </a:bodyPr>
          <a:lstStyle/>
          <a:p>
            <a:pPr marL="0" indent="0" algn="just">
              <a:buNone/>
            </a:pPr>
            <a:r>
              <a:rPr lang="fr-FR" dirty="0"/>
              <a:t>Elle a favorisée le phénomène de </a:t>
            </a:r>
            <a:r>
              <a:rPr lang="fr-FR" b="1" dirty="0"/>
              <a:t>concentration horizontale et d’intégration verticale des différents secteurs des médias</a:t>
            </a:r>
            <a:r>
              <a:rPr lang="fr-FR" dirty="0"/>
              <a:t>. Il n’y a plus de </a:t>
            </a:r>
            <a:r>
              <a:rPr lang="fr-FR" b="1" dirty="0"/>
              <a:t>frontières entre les différents segments de médias </a:t>
            </a:r>
            <a:r>
              <a:rPr lang="fr-FR" dirty="0"/>
              <a:t>(radio, télévision, presse écrite, sites d’informations et les réseaux sociaux).</a:t>
            </a:r>
          </a:p>
          <a:p>
            <a:pPr marL="0" indent="0" algn="just">
              <a:buNone/>
            </a:pPr>
            <a:r>
              <a:rPr lang="fr-FR" dirty="0"/>
              <a:t>Ce qui offre aux médias les </a:t>
            </a:r>
            <a:r>
              <a:rPr lang="fr-FR" b="1" dirty="0"/>
              <a:t>possibilités énormes d’agir sur plusieurs segments à la fois  et d’élargir  leurs audiences.</a:t>
            </a:r>
          </a:p>
          <a:p>
            <a:pPr marL="0" indent="0">
              <a:buNone/>
            </a:pPr>
            <a:endParaRPr lang="fr-FR" dirty="0"/>
          </a:p>
          <a:p>
            <a:pPr marL="0" indent="0">
              <a:buNone/>
            </a:pPr>
            <a:r>
              <a:rPr lang="fr-FR" dirty="0"/>
              <a:t>A propos Martin Scott souligne que « </a:t>
            </a:r>
            <a:r>
              <a:rPr lang="fr-FR" b="1" i="1" dirty="0"/>
              <a:t>l’avenir des médias se joue dans la pluralité, la complémentarité et la symbiose entre les différents secteurs médiatiques </a:t>
            </a:r>
            <a:r>
              <a:rPr lang="fr-FR" dirty="0"/>
              <a:t>»</a:t>
            </a:r>
          </a:p>
          <a:p>
            <a:endParaRPr lang="fr-FR" dirty="0"/>
          </a:p>
        </p:txBody>
      </p:sp>
    </p:spTree>
    <p:extLst>
      <p:ext uri="{BB962C8B-B14F-4D97-AF65-F5344CB8AC3E}">
        <p14:creationId xmlns:p14="http://schemas.microsoft.com/office/powerpoint/2010/main" val="34099146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153E7F-5103-664D-8AF0-AF5D4AC0FB6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EDD7BAB-17CA-A44F-AD32-627E88CB4344}"/>
              </a:ext>
            </a:extLst>
          </p:cNvPr>
          <p:cNvSpPr>
            <a:spLocks noGrp="1"/>
          </p:cNvSpPr>
          <p:nvPr>
            <p:ph idx="1"/>
          </p:nvPr>
        </p:nvSpPr>
        <p:spPr/>
        <p:txBody>
          <a:bodyPr>
            <a:normAutofit fontScale="92500" lnSpcReduction="10000"/>
          </a:bodyPr>
          <a:lstStyle/>
          <a:p>
            <a:pPr lvl="0"/>
            <a:r>
              <a:rPr lang="fr-CA" b="1" dirty="0"/>
              <a:t>Par exemple,  les autorités politiques </a:t>
            </a:r>
            <a:endParaRPr lang="fr-FR" dirty="0"/>
          </a:p>
          <a:p>
            <a:pPr lvl="0"/>
            <a:r>
              <a:rPr lang="fr-FR" dirty="0"/>
              <a:t>La peur de perdre le contrôle de l’opinion nationale ;</a:t>
            </a:r>
          </a:p>
          <a:p>
            <a:pPr lvl="0"/>
            <a:r>
              <a:rPr lang="fr-FR" dirty="0"/>
              <a:t>La perception que la RTG est un moyen stratégique de conquête et de préservation du pouvoir ;</a:t>
            </a:r>
          </a:p>
          <a:p>
            <a:pPr lvl="0"/>
            <a:r>
              <a:rPr lang="fr-FR" dirty="0"/>
              <a:t>L’incertitude de voir la RTG glisser vers l’opposition ;</a:t>
            </a:r>
          </a:p>
          <a:p>
            <a:pPr lvl="0"/>
            <a:r>
              <a:rPr lang="fr-FR" dirty="0"/>
              <a:t>Le manque de confiance en la capacité professionnelle des journalistes de la RTG à porter le changement ;</a:t>
            </a:r>
          </a:p>
          <a:p>
            <a:pPr lvl="0"/>
            <a:r>
              <a:rPr lang="fr-FR" dirty="0"/>
              <a:t>L’incertitude du climat politique guinéen avec ses crises à répétition ;</a:t>
            </a:r>
          </a:p>
          <a:p>
            <a:endParaRPr lang="fr-FR" dirty="0"/>
          </a:p>
        </p:txBody>
      </p:sp>
    </p:spTree>
    <p:extLst>
      <p:ext uri="{BB962C8B-B14F-4D97-AF65-F5344CB8AC3E}">
        <p14:creationId xmlns:p14="http://schemas.microsoft.com/office/powerpoint/2010/main" val="23592546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F8426A-191C-FC41-845A-3F31C272BB9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28DFFB7-50B8-8E44-BD7D-766F265D4CE3}"/>
              </a:ext>
            </a:extLst>
          </p:cNvPr>
          <p:cNvSpPr>
            <a:spLocks noGrp="1"/>
          </p:cNvSpPr>
          <p:nvPr>
            <p:ph idx="1"/>
          </p:nvPr>
        </p:nvSpPr>
        <p:spPr/>
        <p:txBody>
          <a:bodyPr/>
          <a:lstStyle/>
          <a:p>
            <a:pPr lvl="0"/>
            <a:r>
              <a:rPr lang="fr-FR" dirty="0"/>
              <a:t>L’incertitude par rapport à l’efficacité du modèle organisationnel indépendant sans risque de dérapages ;</a:t>
            </a:r>
          </a:p>
          <a:p>
            <a:pPr lvl="0"/>
            <a:r>
              <a:rPr lang="fr-FR" dirty="0"/>
              <a:t>La peur de voir la RTG faire la même chose que les médias privés. Ce qui pourrait être préjudiciable à l’action du gouvernement ;</a:t>
            </a:r>
          </a:p>
          <a:p>
            <a:pPr lvl="0"/>
            <a:r>
              <a:rPr lang="fr-FR" dirty="0"/>
              <a:t>La peur de voir exposées certaines réalités de la Guinée.</a:t>
            </a:r>
          </a:p>
          <a:p>
            <a:endParaRPr lang="fr-FR" dirty="0"/>
          </a:p>
        </p:txBody>
      </p:sp>
    </p:spTree>
    <p:extLst>
      <p:ext uri="{BB962C8B-B14F-4D97-AF65-F5344CB8AC3E}">
        <p14:creationId xmlns:p14="http://schemas.microsoft.com/office/powerpoint/2010/main" val="5649713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89A2EE-3E6E-AF47-B912-8478A3D916C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60D004A-EA54-024A-B231-F0CE35B2413F}"/>
              </a:ext>
            </a:extLst>
          </p:cNvPr>
          <p:cNvSpPr>
            <a:spLocks noGrp="1"/>
          </p:cNvSpPr>
          <p:nvPr>
            <p:ph idx="1"/>
          </p:nvPr>
        </p:nvSpPr>
        <p:spPr/>
        <p:txBody>
          <a:bodyPr>
            <a:normAutofit/>
          </a:bodyPr>
          <a:lstStyle/>
          <a:p>
            <a:pPr>
              <a:buFont typeface="Wingdings" pitchFamily="2" charset="2"/>
              <a:buChar char="Ø"/>
            </a:pPr>
            <a:r>
              <a:rPr lang="fr-FR" b="1" dirty="0"/>
              <a:t> Les journalistes, quant à eux :</a:t>
            </a:r>
          </a:p>
          <a:p>
            <a:pPr lvl="0"/>
            <a:r>
              <a:rPr lang="fr-FR" dirty="0"/>
              <a:t>La peur d’être sanctionné et de se voir renvoyer de la RTG ;</a:t>
            </a:r>
          </a:p>
          <a:p>
            <a:pPr lvl="0"/>
            <a:r>
              <a:rPr lang="fr-FR" dirty="0"/>
              <a:t>La peur de perdre son statut de fonctionnaire ;</a:t>
            </a:r>
          </a:p>
          <a:p>
            <a:pPr lvl="0"/>
            <a:r>
              <a:rPr lang="fr-FR" dirty="0"/>
              <a:t>La peur d’être indexé par la hiérarchie comme subversif et de perdre certains privilèges ;</a:t>
            </a:r>
          </a:p>
          <a:p>
            <a:pPr lvl="0"/>
            <a:r>
              <a:rPr lang="fr-FR" dirty="0"/>
              <a:t>L’incertitude par rapport à leur développement personnel ;</a:t>
            </a:r>
          </a:p>
          <a:p>
            <a:pPr lvl="0"/>
            <a:r>
              <a:rPr lang="fr-FR" dirty="0"/>
              <a:t>La quête de confiance de la hiérarchie ;</a:t>
            </a:r>
          </a:p>
          <a:p>
            <a:pPr marL="0" indent="0">
              <a:buNone/>
            </a:pPr>
            <a:endParaRPr lang="fr-FR" b="1" dirty="0"/>
          </a:p>
        </p:txBody>
      </p:sp>
    </p:spTree>
    <p:extLst>
      <p:ext uri="{BB962C8B-B14F-4D97-AF65-F5344CB8AC3E}">
        <p14:creationId xmlns:p14="http://schemas.microsoft.com/office/powerpoint/2010/main" val="680055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08F7C7-609F-5E48-B078-AD142FC42D4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5AA9B00-0D1A-4E45-AC6F-20E0F4094CD9}"/>
              </a:ext>
            </a:extLst>
          </p:cNvPr>
          <p:cNvSpPr>
            <a:spLocks noGrp="1"/>
          </p:cNvSpPr>
          <p:nvPr>
            <p:ph idx="1"/>
          </p:nvPr>
        </p:nvSpPr>
        <p:spPr/>
        <p:txBody>
          <a:bodyPr/>
          <a:lstStyle/>
          <a:p>
            <a:pPr lvl="0"/>
            <a:r>
              <a:rPr lang="fr-FR" dirty="0"/>
              <a:t>La quête d’une position administrative valorisante ;</a:t>
            </a:r>
          </a:p>
          <a:p>
            <a:pPr lvl="0"/>
            <a:r>
              <a:rPr lang="fr-FR" dirty="0"/>
              <a:t>La perception ambiguë de leur rôle au sein de la RTG ;</a:t>
            </a:r>
          </a:p>
          <a:p>
            <a:pPr lvl="0"/>
            <a:r>
              <a:rPr lang="fr-FR" dirty="0"/>
              <a:t>La complexité de la ligne éditoriale. </a:t>
            </a:r>
          </a:p>
          <a:p>
            <a:endParaRPr lang="fr-FR" dirty="0"/>
          </a:p>
        </p:txBody>
      </p:sp>
    </p:spTree>
    <p:extLst>
      <p:ext uri="{BB962C8B-B14F-4D97-AF65-F5344CB8AC3E}">
        <p14:creationId xmlns:p14="http://schemas.microsoft.com/office/powerpoint/2010/main" val="38603718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375BC2-5A61-654C-B4D1-A295C599DF5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F1A7A6A-3E39-DC40-B986-E2F83D46CDAA}"/>
              </a:ext>
            </a:extLst>
          </p:cNvPr>
          <p:cNvSpPr>
            <a:spLocks noGrp="1"/>
          </p:cNvSpPr>
          <p:nvPr>
            <p:ph idx="1"/>
          </p:nvPr>
        </p:nvSpPr>
        <p:spPr/>
        <p:txBody>
          <a:bodyPr/>
          <a:lstStyle/>
          <a:p>
            <a:r>
              <a:rPr lang="fr-FR" b="1" dirty="0"/>
              <a:t>Pour les responsables hiérarchiques </a:t>
            </a:r>
            <a:r>
              <a:rPr lang="fr-FR" dirty="0"/>
              <a:t>:</a:t>
            </a:r>
          </a:p>
          <a:p>
            <a:pPr lvl="0"/>
            <a:r>
              <a:rPr lang="fr-FR" dirty="0"/>
              <a:t>La peur de perdre leur position administrative ;</a:t>
            </a:r>
          </a:p>
          <a:p>
            <a:pPr lvl="0"/>
            <a:r>
              <a:rPr lang="fr-FR" dirty="0"/>
              <a:t>La quête de confiance auprès des autorités politiques ;</a:t>
            </a:r>
          </a:p>
          <a:p>
            <a:pPr lvl="0"/>
            <a:r>
              <a:rPr lang="fr-FR" dirty="0"/>
              <a:t>L’Incertitude par rapport à leur position administrative.</a:t>
            </a:r>
          </a:p>
          <a:p>
            <a:endParaRPr lang="fr-FR" dirty="0"/>
          </a:p>
        </p:txBody>
      </p:sp>
    </p:spTree>
    <p:extLst>
      <p:ext uri="{BB962C8B-B14F-4D97-AF65-F5344CB8AC3E}">
        <p14:creationId xmlns:p14="http://schemas.microsoft.com/office/powerpoint/2010/main" val="21876295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EE9DDC-F22C-594E-8FE1-E803BF0D913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767CB05-E3C2-C641-8EC2-80497D51348A}"/>
              </a:ext>
            </a:extLst>
          </p:cNvPr>
          <p:cNvSpPr>
            <a:spLocks noGrp="1"/>
          </p:cNvSpPr>
          <p:nvPr>
            <p:ph idx="1"/>
          </p:nvPr>
        </p:nvSpPr>
        <p:spPr/>
        <p:txBody>
          <a:bodyPr/>
          <a:lstStyle/>
          <a:p>
            <a:pPr lvl="0"/>
            <a:r>
              <a:rPr lang="fr-CA" b="1" dirty="0"/>
              <a:t>Facteur juridique</a:t>
            </a:r>
            <a:endParaRPr lang="fr-FR" dirty="0"/>
          </a:p>
          <a:p>
            <a:r>
              <a:rPr lang="fr-FR" dirty="0"/>
              <a:t>La RTG baigne dans un environnement juridique qui est plus ou moins favorable à son épanouissement institutionnel et professionnel. Son </a:t>
            </a:r>
            <a:r>
              <a:rPr lang="fr-FR" b="1" dirty="0"/>
              <a:t>statut de service rattaché </a:t>
            </a:r>
            <a:r>
              <a:rPr lang="fr-FR" dirty="0"/>
              <a:t>(L025/2018), avec rang d’une direction générale, la contraint à </a:t>
            </a:r>
            <a:r>
              <a:rPr lang="fr-FR" b="1" dirty="0"/>
              <a:t>l’obéissance aux seules directives données par le gouvernement</a:t>
            </a:r>
            <a:r>
              <a:rPr lang="fr-FR" dirty="0"/>
              <a:t> à travers le Ministère de l’Information et de la Communication dont elle relève. </a:t>
            </a:r>
          </a:p>
        </p:txBody>
      </p:sp>
    </p:spTree>
    <p:extLst>
      <p:ext uri="{BB962C8B-B14F-4D97-AF65-F5344CB8AC3E}">
        <p14:creationId xmlns:p14="http://schemas.microsoft.com/office/powerpoint/2010/main" val="5663191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1F640-2296-F647-AEA1-EB270BED810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1CA8A9C-35EB-424E-9333-0E154D81DE75}"/>
              </a:ext>
            </a:extLst>
          </p:cNvPr>
          <p:cNvSpPr>
            <a:spLocks noGrp="1"/>
          </p:cNvSpPr>
          <p:nvPr>
            <p:ph idx="1"/>
          </p:nvPr>
        </p:nvSpPr>
        <p:spPr/>
        <p:txBody>
          <a:bodyPr/>
          <a:lstStyle/>
          <a:p>
            <a:r>
              <a:rPr lang="fr-FR" dirty="0"/>
              <a:t>Les travailleurs de la RTG sont régis par </a:t>
            </a:r>
            <a:r>
              <a:rPr lang="fr-FR" b="1" dirty="0"/>
              <a:t>le statut général de la fonction publique</a:t>
            </a:r>
            <a:r>
              <a:rPr lang="fr-FR" dirty="0"/>
              <a:t>. Ce qui leur soumet à une </a:t>
            </a:r>
            <a:r>
              <a:rPr lang="fr-FR" b="1" dirty="0"/>
              <a:t>obligation de réserve, de loyauté, de probité et patriotisme</a:t>
            </a:r>
            <a:r>
              <a:rPr lang="fr-FR" dirty="0"/>
              <a:t>, </a:t>
            </a:r>
            <a:r>
              <a:rPr lang="fr-FR" b="1" dirty="0"/>
              <a:t>de défendre les intérêts de l’État. </a:t>
            </a:r>
          </a:p>
        </p:txBody>
      </p:sp>
    </p:spTree>
    <p:extLst>
      <p:ext uri="{BB962C8B-B14F-4D97-AF65-F5344CB8AC3E}">
        <p14:creationId xmlns:p14="http://schemas.microsoft.com/office/powerpoint/2010/main" val="13489554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E09FD5-B45E-1540-8892-381750950B7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8F901C9-F8F0-1F4F-BBB5-E34DC2AD0E49}"/>
              </a:ext>
            </a:extLst>
          </p:cNvPr>
          <p:cNvSpPr>
            <a:spLocks noGrp="1"/>
          </p:cNvSpPr>
          <p:nvPr>
            <p:ph idx="1"/>
          </p:nvPr>
        </p:nvSpPr>
        <p:spPr/>
        <p:txBody>
          <a:bodyPr/>
          <a:lstStyle/>
          <a:p>
            <a:pPr lvl="0">
              <a:buFont typeface="Wingdings" pitchFamily="2" charset="2"/>
              <a:buChar char="Ø"/>
            </a:pPr>
            <a:r>
              <a:rPr lang="fr-CA" b="1" dirty="0"/>
              <a:t> Facteur politique</a:t>
            </a:r>
            <a:endParaRPr lang="fr-FR" dirty="0"/>
          </a:p>
          <a:p>
            <a:r>
              <a:rPr lang="fr-FR" dirty="0"/>
              <a:t>Il y a un </a:t>
            </a:r>
            <a:r>
              <a:rPr lang="fr-FR" b="1" dirty="0"/>
              <a:t>manque de volonté politique</a:t>
            </a:r>
            <a:r>
              <a:rPr lang="fr-FR" dirty="0"/>
              <a:t> à faire évoluer l’orientation actuelle de la RTG par </a:t>
            </a:r>
            <a:r>
              <a:rPr lang="fr-FR" b="1" dirty="0"/>
              <a:t>peur qu’elle n’échappe au contrôle étatique</a:t>
            </a:r>
            <a:r>
              <a:rPr lang="fr-FR" dirty="0"/>
              <a:t>. Son </a:t>
            </a:r>
            <a:r>
              <a:rPr lang="fr-FR" b="1" dirty="0"/>
              <a:t>intérêt stratégique </a:t>
            </a:r>
            <a:r>
              <a:rPr lang="fr-FR" dirty="0"/>
              <a:t>en tant que puissant </a:t>
            </a:r>
            <a:r>
              <a:rPr lang="fr-FR" b="1" dirty="0"/>
              <a:t>moyen de mobilisation de l’opinion nationale </a:t>
            </a:r>
            <a:r>
              <a:rPr lang="fr-FR" dirty="0"/>
              <a:t>en faveur du pouvoir en place continue d’alimenter la perception des autorités politiques. Elle est utilisée comme un </a:t>
            </a:r>
            <a:r>
              <a:rPr lang="fr-FR" b="1" dirty="0"/>
              <a:t>instrument de propagande politique, de conquête et de préservation du pouvoir </a:t>
            </a:r>
          </a:p>
        </p:txBody>
      </p:sp>
    </p:spTree>
    <p:extLst>
      <p:ext uri="{BB962C8B-B14F-4D97-AF65-F5344CB8AC3E}">
        <p14:creationId xmlns:p14="http://schemas.microsoft.com/office/powerpoint/2010/main" val="19474003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B0003E-D522-BE47-B4BF-EFBDE3753EE8}"/>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C1B1CCEB-6EDE-5645-ACDD-4C9F4CA4F814}"/>
              </a:ext>
            </a:extLst>
          </p:cNvPr>
          <p:cNvSpPr>
            <a:spLocks noGrp="1"/>
          </p:cNvSpPr>
          <p:nvPr>
            <p:ph idx="1"/>
          </p:nvPr>
        </p:nvSpPr>
        <p:spPr/>
        <p:txBody>
          <a:bodyPr>
            <a:normAutofit fontScale="92500"/>
          </a:bodyPr>
          <a:lstStyle/>
          <a:p>
            <a:pPr>
              <a:buFont typeface="Wingdings" pitchFamily="2" charset="2"/>
              <a:buChar char="Ø"/>
            </a:pPr>
            <a:r>
              <a:rPr lang="fr-FR" b="1" dirty="0"/>
              <a:t> Facteurs éthiques et déontologiques</a:t>
            </a:r>
          </a:p>
          <a:p>
            <a:pPr marL="0" indent="0">
              <a:buNone/>
            </a:pPr>
            <a:r>
              <a:rPr lang="fr-FR" dirty="0"/>
              <a:t>Les valeurs éthiques de </a:t>
            </a:r>
            <a:r>
              <a:rPr lang="fr-FR" b="1" dirty="0"/>
              <a:t>la liberté d’expression et d’opinions </a:t>
            </a:r>
            <a:r>
              <a:rPr lang="fr-FR" dirty="0"/>
              <a:t>reposent fondamentalement sur </a:t>
            </a:r>
            <a:r>
              <a:rPr lang="fr-FR" b="1" dirty="0"/>
              <a:t>la tolérance, la transparence, la manifestation de la vérité et la démocratie.</a:t>
            </a:r>
            <a:r>
              <a:rPr lang="fr-FR" dirty="0"/>
              <a:t> </a:t>
            </a:r>
          </a:p>
          <a:p>
            <a:r>
              <a:rPr lang="fr-FR" b="1" dirty="0"/>
              <a:t>la tolérance</a:t>
            </a:r>
            <a:r>
              <a:rPr lang="fr-FR" dirty="0"/>
              <a:t> admet que des opinions contraires puissent être librement exprimées ;</a:t>
            </a:r>
          </a:p>
          <a:p>
            <a:r>
              <a:rPr lang="fr-FR" b="1" dirty="0"/>
              <a:t>La manifestation de la vérité</a:t>
            </a:r>
            <a:r>
              <a:rPr lang="fr-FR" dirty="0"/>
              <a:t> incarne </a:t>
            </a:r>
            <a:r>
              <a:rPr lang="fr-FR" b="1" dirty="0"/>
              <a:t>l’idéal de justice et de transparence</a:t>
            </a:r>
            <a:r>
              <a:rPr lang="fr-FR" dirty="0"/>
              <a:t>. Elle suggère que </a:t>
            </a:r>
            <a:r>
              <a:rPr lang="fr-FR" b="1" dirty="0"/>
              <a:t>chaque individu a nécessairement besoin de connaitre la vérité</a:t>
            </a:r>
            <a:r>
              <a:rPr lang="fr-FR" dirty="0"/>
              <a:t> sur les faits et des phénomènes qui se produisent, des </a:t>
            </a:r>
            <a:r>
              <a:rPr lang="fr-FR" b="1" dirty="0"/>
              <a:t>actes que posent les dirigeants politiques</a:t>
            </a:r>
            <a:r>
              <a:rPr lang="fr-FR" dirty="0"/>
              <a:t>, des </a:t>
            </a:r>
            <a:r>
              <a:rPr lang="fr-FR" b="1" dirty="0"/>
              <a:t>personnes physiques et morales</a:t>
            </a:r>
            <a:r>
              <a:rPr lang="fr-FR" dirty="0"/>
              <a:t>, etc. </a:t>
            </a:r>
            <a:endParaRPr lang="fr-FR" b="1" dirty="0"/>
          </a:p>
        </p:txBody>
      </p:sp>
    </p:spTree>
    <p:extLst>
      <p:ext uri="{BB962C8B-B14F-4D97-AF65-F5344CB8AC3E}">
        <p14:creationId xmlns:p14="http://schemas.microsoft.com/office/powerpoint/2010/main" val="4109708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D489D-2E8F-1F41-8097-C0F1681AB0B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4F9D94F-4FD7-6F4D-A0CD-31E0F786AAB1}"/>
              </a:ext>
            </a:extLst>
          </p:cNvPr>
          <p:cNvSpPr>
            <a:spLocks noGrp="1"/>
          </p:cNvSpPr>
          <p:nvPr>
            <p:ph idx="1"/>
          </p:nvPr>
        </p:nvSpPr>
        <p:spPr/>
        <p:txBody>
          <a:bodyPr/>
          <a:lstStyle/>
          <a:p>
            <a:pPr>
              <a:buFont typeface="Wingdings" pitchFamily="2" charset="2"/>
              <a:buChar char="Ø"/>
            </a:pPr>
            <a:r>
              <a:rPr lang="fr-FR" b="1" dirty="0"/>
              <a:t>La ligne éditoriale de la RTG</a:t>
            </a:r>
            <a:r>
              <a:rPr lang="fr-FR" dirty="0"/>
              <a:t>  semble être en porte à faux avec les valeurs éthiques de la liberté d’expression. Elle repose fondamentalement sur la préservation de </a:t>
            </a:r>
            <a:r>
              <a:rPr lang="fr-FR" b="1" dirty="0"/>
              <a:t>la paix, l’unité nationale et la défense des intérêts de l’État.</a:t>
            </a:r>
          </a:p>
          <a:p>
            <a:pPr>
              <a:buFont typeface="Wingdings" pitchFamily="2" charset="2"/>
              <a:buChar char="Ø"/>
            </a:pPr>
            <a:r>
              <a:rPr lang="fr-FR" b="1" dirty="0"/>
              <a:t>Le caractère implicite et exclusif </a:t>
            </a:r>
            <a:r>
              <a:rPr lang="fr-FR" dirty="0"/>
              <a:t>de la ligne éditoriale permet de penser qu’elle n’admet pas la </a:t>
            </a:r>
            <a:r>
              <a:rPr lang="fr-FR" b="1" dirty="0"/>
              <a:t>valeur de tolérance </a:t>
            </a:r>
            <a:r>
              <a:rPr lang="fr-FR" dirty="0"/>
              <a:t>dans </a:t>
            </a:r>
            <a:r>
              <a:rPr lang="fr-FR" b="1" dirty="0"/>
              <a:t>l’expression des opinions contraires</a:t>
            </a:r>
            <a:r>
              <a:rPr lang="fr-FR" dirty="0"/>
              <a:t>, dans les </a:t>
            </a:r>
            <a:r>
              <a:rPr lang="fr-FR" b="1" dirty="0"/>
              <a:t>revendications ou encore dans les confrontations</a:t>
            </a:r>
            <a:r>
              <a:rPr lang="fr-FR" dirty="0"/>
              <a:t>. Les </a:t>
            </a:r>
            <a:r>
              <a:rPr lang="fr-FR" b="1" dirty="0"/>
              <a:t>Faits</a:t>
            </a:r>
            <a:r>
              <a:rPr lang="fr-FR" dirty="0"/>
              <a:t> doivent être présentés selon </a:t>
            </a:r>
            <a:r>
              <a:rPr lang="fr-FR" b="1" dirty="0"/>
              <a:t>l’entendement des autorités dirigeantes </a:t>
            </a:r>
            <a:r>
              <a:rPr lang="fr-FR" dirty="0"/>
              <a:t>ou de leurs compréhension du sens donné à </a:t>
            </a:r>
            <a:r>
              <a:rPr lang="fr-FR" b="1" dirty="0"/>
              <a:t>la préservation de la paix et à l’unité nationale.</a:t>
            </a:r>
            <a:r>
              <a:rPr lang="fr-FR" dirty="0"/>
              <a:t> </a:t>
            </a:r>
          </a:p>
        </p:txBody>
      </p:sp>
    </p:spTree>
    <p:extLst>
      <p:ext uri="{BB962C8B-B14F-4D97-AF65-F5344CB8AC3E}">
        <p14:creationId xmlns:p14="http://schemas.microsoft.com/office/powerpoint/2010/main" val="2753398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891E8-B81F-4645-B4AB-D513ECC5DA2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8956C72-8172-2C42-9FD6-329551E37772}"/>
              </a:ext>
            </a:extLst>
          </p:cNvPr>
          <p:cNvSpPr>
            <a:spLocks noGrp="1"/>
          </p:cNvSpPr>
          <p:nvPr>
            <p:ph idx="1"/>
          </p:nvPr>
        </p:nvSpPr>
        <p:spPr/>
        <p:txBody>
          <a:bodyPr>
            <a:normAutofit fontScale="92500" lnSpcReduction="10000"/>
          </a:bodyPr>
          <a:lstStyle/>
          <a:p>
            <a:pPr marL="0" indent="0" algn="just">
              <a:buNone/>
            </a:pPr>
            <a:r>
              <a:rPr lang="fr-FR" b="1" dirty="0"/>
              <a:t>2</a:t>
            </a:r>
            <a:r>
              <a:rPr lang="fr-FR" dirty="0"/>
              <a:t>-  </a:t>
            </a:r>
            <a:r>
              <a:rPr lang="fr-FR" b="1" dirty="0"/>
              <a:t>La mondialisation du marché des médias </a:t>
            </a:r>
            <a:r>
              <a:rPr lang="fr-FR" dirty="0"/>
              <a:t>expose les </a:t>
            </a:r>
            <a:r>
              <a:rPr lang="fr-FR" b="1" dirty="0"/>
              <a:t>consommateurs nationaux à toutes sortes de programmes et de « produits</a:t>
            </a:r>
            <a:r>
              <a:rPr lang="fr-FR" dirty="0"/>
              <a:t> » qui ont une influence sur leur comportement.</a:t>
            </a:r>
          </a:p>
          <a:p>
            <a:pPr marL="0" indent="0" algn="just">
              <a:buNone/>
            </a:pPr>
            <a:r>
              <a:rPr lang="fr-FR" dirty="0"/>
              <a:t>En plus, les principaux acteurs de la scène médiatique mondiale sont des </a:t>
            </a:r>
            <a:r>
              <a:rPr lang="fr-FR" b="1" dirty="0"/>
              <a:t>multinationales qui ne peuvent être dirigées et contrôlées à l’échelon national.</a:t>
            </a:r>
          </a:p>
          <a:p>
            <a:pPr marL="0" indent="0" algn="just">
              <a:buNone/>
            </a:pPr>
            <a:endParaRPr lang="fr-FR" b="1" dirty="0"/>
          </a:p>
          <a:p>
            <a:pPr marL="0" indent="0" algn="just">
              <a:buNone/>
            </a:pPr>
            <a:r>
              <a:rPr lang="fr-FR" b="1" dirty="0"/>
              <a:t>3- La</a:t>
            </a:r>
            <a:r>
              <a:rPr lang="fr-FR" dirty="0"/>
              <a:t> </a:t>
            </a:r>
            <a:r>
              <a:rPr lang="fr-FR" b="1" dirty="0"/>
              <a:t>réduction de  l’emprise des pouvoirs publics dans le domaine des médias</a:t>
            </a:r>
            <a:r>
              <a:rPr lang="fr-FR" dirty="0"/>
              <a:t>. La diffusion des contenus via internet a renforcé l’ouverture de ce marché, désormais plus international, et échappant aux contrôles étatiques.</a:t>
            </a:r>
          </a:p>
          <a:p>
            <a:endParaRPr lang="fr-FR" dirty="0"/>
          </a:p>
        </p:txBody>
      </p:sp>
    </p:spTree>
    <p:extLst>
      <p:ext uri="{BB962C8B-B14F-4D97-AF65-F5344CB8AC3E}">
        <p14:creationId xmlns:p14="http://schemas.microsoft.com/office/powerpoint/2010/main" val="42823069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3AFE66-0E95-E748-9FA3-83F0898D136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3AD9BB3-AFBF-7845-87E9-734EA30FE600}"/>
              </a:ext>
            </a:extLst>
          </p:cNvPr>
          <p:cNvSpPr>
            <a:spLocks noGrp="1"/>
          </p:cNvSpPr>
          <p:nvPr>
            <p:ph idx="1"/>
          </p:nvPr>
        </p:nvSpPr>
        <p:spPr/>
        <p:txBody>
          <a:bodyPr/>
          <a:lstStyle/>
          <a:p>
            <a:r>
              <a:rPr lang="fr-FR" b="1" dirty="0"/>
              <a:t>L’objectivité et l’impartialité </a:t>
            </a:r>
            <a:r>
              <a:rPr lang="fr-FR" dirty="0"/>
              <a:t>qui sont des valeurs éthiques de la profession de journalisme deviennent </a:t>
            </a:r>
            <a:r>
              <a:rPr lang="fr-FR" b="1" dirty="0"/>
              <a:t>hypothétique dans un contexte où tout est ramené à la valorisation des actions du gouvernemen</a:t>
            </a:r>
            <a:r>
              <a:rPr lang="fr-FR" dirty="0"/>
              <a:t>t et  </a:t>
            </a:r>
            <a:r>
              <a:rPr lang="fr-FR" b="1" dirty="0"/>
              <a:t>rien ne doit être dit qui compromet les décisions prises</a:t>
            </a:r>
            <a:r>
              <a:rPr lang="fr-FR" dirty="0"/>
              <a:t> par les autorités dirigeantes.</a:t>
            </a:r>
          </a:p>
          <a:p>
            <a:pPr marL="0" indent="0">
              <a:buNone/>
            </a:pPr>
            <a:endParaRPr lang="fr-FR" dirty="0"/>
          </a:p>
          <a:p>
            <a:pPr>
              <a:buFont typeface="Wingdings" pitchFamily="2" charset="2"/>
              <a:buChar char="Ø"/>
            </a:pPr>
            <a:r>
              <a:rPr lang="fr-FR" dirty="0"/>
              <a:t> A ces facteurs de résistances on y ajoutent l’organisation managériale, les infrastructures techniques et technologiques, etc.</a:t>
            </a:r>
          </a:p>
          <a:p>
            <a:endParaRPr lang="fr-FR" dirty="0"/>
          </a:p>
        </p:txBody>
      </p:sp>
    </p:spTree>
    <p:extLst>
      <p:ext uri="{BB962C8B-B14F-4D97-AF65-F5344CB8AC3E}">
        <p14:creationId xmlns:p14="http://schemas.microsoft.com/office/powerpoint/2010/main" val="14954787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A75EEE-52DA-8343-992E-46811929C302}"/>
              </a:ext>
            </a:extLst>
          </p:cNvPr>
          <p:cNvSpPr>
            <a:spLocks noGrp="1"/>
          </p:cNvSpPr>
          <p:nvPr>
            <p:ph type="title"/>
          </p:nvPr>
        </p:nvSpPr>
        <p:spPr/>
        <p:txBody>
          <a:bodyPr/>
          <a:lstStyle/>
          <a:p>
            <a:pPr algn="ctr"/>
            <a:r>
              <a:rPr lang="fr-FR" dirty="0"/>
              <a:t>modèle de gouvernance d’un média d’état: cas de la rtg </a:t>
            </a:r>
          </a:p>
        </p:txBody>
      </p:sp>
      <p:sp>
        <p:nvSpPr>
          <p:cNvPr id="3" name="Espace réservé du contenu 2">
            <a:extLst>
              <a:ext uri="{FF2B5EF4-FFF2-40B4-BE49-F238E27FC236}">
                <a16:creationId xmlns:a16="http://schemas.microsoft.com/office/drawing/2014/main" id="{F0FBDF80-E8C0-9D49-8615-8ECDECA2C462}"/>
              </a:ext>
            </a:extLst>
          </p:cNvPr>
          <p:cNvSpPr>
            <a:spLocks noGrp="1"/>
          </p:cNvSpPr>
          <p:nvPr>
            <p:ph idx="1"/>
          </p:nvPr>
        </p:nvSpPr>
        <p:spPr/>
        <p:txBody>
          <a:bodyPr>
            <a:normAutofit fontScale="85000" lnSpcReduction="20000"/>
          </a:bodyPr>
          <a:lstStyle/>
          <a:p>
            <a:pPr>
              <a:buFont typeface="Wingdings" pitchFamily="2" charset="2"/>
              <a:buChar char="q"/>
            </a:pPr>
            <a:r>
              <a:rPr lang="fr-FR" b="1" dirty="0"/>
              <a:t>  Ancrage juridique</a:t>
            </a:r>
            <a:r>
              <a:rPr lang="fr-FR" dirty="0"/>
              <a:t> </a:t>
            </a:r>
          </a:p>
          <a:p>
            <a:pPr>
              <a:buFont typeface="Wingdings" pitchFamily="2" charset="2"/>
              <a:buChar char="Ø"/>
            </a:pPr>
            <a:r>
              <a:rPr lang="fr-FR" dirty="0"/>
              <a:t> Service Rattaché avec rang d’une Direction générale placée sous tutelle administrative du Ministère de l’Information et de la Communication.</a:t>
            </a:r>
          </a:p>
          <a:p>
            <a:pPr>
              <a:buFont typeface="Wingdings" pitchFamily="2" charset="2"/>
              <a:buChar char="q"/>
            </a:pPr>
            <a:r>
              <a:rPr lang="fr-FR" dirty="0"/>
              <a:t> </a:t>
            </a:r>
            <a:r>
              <a:rPr lang="fr-FR" b="1" dirty="0"/>
              <a:t>Raison d’être</a:t>
            </a:r>
            <a:r>
              <a:rPr lang="fr-FR" dirty="0"/>
              <a:t>, </a:t>
            </a:r>
          </a:p>
          <a:p>
            <a:pPr>
              <a:buFont typeface="Wingdings" pitchFamily="2" charset="2"/>
              <a:buChar char="Ø"/>
            </a:pPr>
            <a:r>
              <a:rPr lang="fr-FR" dirty="0"/>
              <a:t> Servir  exclusivement l’Etat c’est-à-dire le gouvernement ;</a:t>
            </a:r>
          </a:p>
          <a:p>
            <a:pPr algn="just">
              <a:buFont typeface="Wingdings" pitchFamily="2" charset="2"/>
              <a:buChar char="q"/>
            </a:pPr>
            <a:r>
              <a:rPr lang="fr-FR" b="1" dirty="0"/>
              <a:t>Missions</a:t>
            </a:r>
          </a:p>
          <a:p>
            <a:pPr lvl="0" algn="just"/>
            <a:r>
              <a:rPr lang="fr-CA" dirty="0"/>
              <a:t>Préserver l’unité nationale et la paix;</a:t>
            </a:r>
            <a:endParaRPr lang="fr-FR" dirty="0"/>
          </a:p>
          <a:p>
            <a:pPr lvl="0" algn="just"/>
            <a:r>
              <a:rPr lang="fr-CA" dirty="0"/>
              <a:t>Promouvoir le développement économique, social et culturel du pays;</a:t>
            </a:r>
            <a:endParaRPr lang="fr-FR" dirty="0"/>
          </a:p>
          <a:p>
            <a:pPr lvl="0" algn="just"/>
            <a:r>
              <a:rPr lang="fr-CA" dirty="0"/>
              <a:t>Promouvoir la coopération internationale entre la Guinée et les autres pays du monde. </a:t>
            </a:r>
          </a:p>
          <a:p>
            <a:pPr marL="0" lvl="0" indent="0" algn="just">
              <a:buNone/>
            </a:pPr>
            <a:endParaRPr lang="fr-FR" dirty="0"/>
          </a:p>
          <a:p>
            <a:pPr>
              <a:buFont typeface="Wingdings" pitchFamily="2" charset="2"/>
              <a:buChar char="Ø"/>
            </a:pPr>
            <a:endParaRPr lang="fr-FR" dirty="0"/>
          </a:p>
          <a:p>
            <a:endParaRPr lang="fr-FR" dirty="0"/>
          </a:p>
        </p:txBody>
      </p:sp>
    </p:spTree>
    <p:extLst>
      <p:ext uri="{BB962C8B-B14F-4D97-AF65-F5344CB8AC3E}">
        <p14:creationId xmlns:p14="http://schemas.microsoft.com/office/powerpoint/2010/main" val="11297812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983818-7FFE-1E4D-B32D-F2B48758498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4489115-8031-8E4A-872D-362FEF7DD5B4}"/>
              </a:ext>
            </a:extLst>
          </p:cNvPr>
          <p:cNvSpPr>
            <a:spLocks noGrp="1"/>
          </p:cNvSpPr>
          <p:nvPr>
            <p:ph idx="1"/>
          </p:nvPr>
        </p:nvSpPr>
        <p:spPr/>
        <p:txBody>
          <a:bodyPr>
            <a:normAutofit/>
          </a:bodyPr>
          <a:lstStyle/>
          <a:p>
            <a:pPr algn="just">
              <a:buFont typeface="Wingdings" pitchFamily="2" charset="2"/>
              <a:buChar char="q"/>
            </a:pPr>
            <a:r>
              <a:rPr lang="fr-FR" b="1" dirty="0"/>
              <a:t> Rôle</a:t>
            </a:r>
            <a:r>
              <a:rPr lang="fr-FR" dirty="0"/>
              <a:t>- </a:t>
            </a:r>
          </a:p>
          <a:p>
            <a:pPr algn="just"/>
            <a:r>
              <a:rPr lang="fr-FR" dirty="0"/>
              <a:t>Défendre les intérêts de l’Etat ( Gouvernement); </a:t>
            </a:r>
          </a:p>
          <a:p>
            <a:pPr algn="just"/>
            <a:r>
              <a:rPr lang="fr-FR" dirty="0"/>
              <a:t>Montrer l’image positive de la Guinée à l’extérieur ; </a:t>
            </a:r>
          </a:p>
          <a:p>
            <a:pPr algn="just"/>
            <a:r>
              <a:rPr lang="fr-FR" dirty="0"/>
              <a:t>Promouvoir la culture nationale et africaine.</a:t>
            </a:r>
          </a:p>
          <a:p>
            <a:pPr algn="just">
              <a:buFont typeface="Wingdings" pitchFamily="2" charset="2"/>
              <a:buChar char="q"/>
            </a:pPr>
            <a:r>
              <a:rPr lang="fr-FR" dirty="0"/>
              <a:t> </a:t>
            </a:r>
            <a:r>
              <a:rPr lang="fr-FR" b="1" dirty="0"/>
              <a:t>Mode de désignation des responsables</a:t>
            </a:r>
            <a:r>
              <a:rPr lang="fr-FR" dirty="0"/>
              <a:t>-  Décret,  Arrêtés; Notes de service et  Décisions</a:t>
            </a:r>
          </a:p>
          <a:p>
            <a:pPr marL="0" indent="0" algn="just">
              <a:buNone/>
            </a:pPr>
            <a:endParaRPr lang="fr-FR" dirty="0"/>
          </a:p>
          <a:p>
            <a:pPr marL="0" indent="0" algn="just">
              <a:buNone/>
            </a:pPr>
            <a:endParaRPr lang="fr-FR" dirty="0"/>
          </a:p>
        </p:txBody>
      </p:sp>
    </p:spTree>
    <p:extLst>
      <p:ext uri="{BB962C8B-B14F-4D97-AF65-F5344CB8AC3E}">
        <p14:creationId xmlns:p14="http://schemas.microsoft.com/office/powerpoint/2010/main" val="5985247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303E69-9E0D-6E4E-9147-1F85E6F13D0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250BB97-29AD-B948-8BFD-4BE964D543FE}"/>
              </a:ext>
            </a:extLst>
          </p:cNvPr>
          <p:cNvSpPr>
            <a:spLocks noGrp="1"/>
          </p:cNvSpPr>
          <p:nvPr>
            <p:ph idx="1"/>
          </p:nvPr>
        </p:nvSpPr>
        <p:spPr/>
        <p:txBody>
          <a:bodyPr/>
          <a:lstStyle/>
          <a:p>
            <a:pPr>
              <a:buFont typeface="Wingdings" pitchFamily="2" charset="2"/>
              <a:buChar char="q"/>
            </a:pPr>
            <a:r>
              <a:rPr lang="fr-FR" b="1" dirty="0"/>
              <a:t> Critères de désignation</a:t>
            </a:r>
            <a:r>
              <a:rPr lang="fr-FR" dirty="0"/>
              <a:t>: </a:t>
            </a:r>
          </a:p>
          <a:p>
            <a:r>
              <a:rPr lang="fr-FR" dirty="0"/>
              <a:t>Consultation- discrétion- réseau relationnel et implication politique. </a:t>
            </a:r>
          </a:p>
          <a:p>
            <a:pPr marL="0" indent="0">
              <a:buNone/>
            </a:pPr>
            <a:r>
              <a:rPr lang="fr-FR" dirty="0"/>
              <a:t>Il y a lieu de préciser qu’au niveau de la RTG, il n’ y a pas de </a:t>
            </a:r>
            <a:r>
              <a:rPr lang="fr-FR" b="1" dirty="0"/>
              <a:t>critères prédéfini, ni de plan de carrières.</a:t>
            </a:r>
          </a:p>
        </p:txBody>
      </p:sp>
    </p:spTree>
    <p:extLst>
      <p:ext uri="{BB962C8B-B14F-4D97-AF65-F5344CB8AC3E}">
        <p14:creationId xmlns:p14="http://schemas.microsoft.com/office/powerpoint/2010/main" val="1089225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93CD5C-8C94-A941-96D1-C2404D32BAB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8424D60-0326-C646-8A4D-9D5483F91680}"/>
              </a:ext>
            </a:extLst>
          </p:cNvPr>
          <p:cNvSpPr>
            <a:spLocks noGrp="1"/>
          </p:cNvSpPr>
          <p:nvPr>
            <p:ph idx="1"/>
          </p:nvPr>
        </p:nvSpPr>
        <p:spPr/>
        <p:txBody>
          <a:bodyPr>
            <a:normAutofit fontScale="92500" lnSpcReduction="10000"/>
          </a:bodyPr>
          <a:lstStyle/>
          <a:p>
            <a:pPr algn="just">
              <a:buFont typeface="Wingdings" pitchFamily="2" charset="2"/>
              <a:buChar char="q"/>
            </a:pPr>
            <a:r>
              <a:rPr lang="fr-FR" b="1" dirty="0"/>
              <a:t>Fonctionnement </a:t>
            </a:r>
            <a:r>
              <a:rPr lang="fr-FR" dirty="0"/>
              <a:t>de type  ‘’Commande et Contrôle’’.</a:t>
            </a:r>
            <a:r>
              <a:rPr lang="fr-FR" b="1" dirty="0"/>
              <a:t> </a:t>
            </a:r>
          </a:p>
          <a:p>
            <a:pPr algn="just">
              <a:buFont typeface="Wingdings" pitchFamily="2" charset="2"/>
              <a:buChar char="§"/>
            </a:pPr>
            <a:r>
              <a:rPr lang="fr-FR" b="1" dirty="0"/>
              <a:t>Prises de décision au sommet </a:t>
            </a:r>
            <a:r>
              <a:rPr lang="fr-FR" dirty="0"/>
              <a:t>de la pyramide et  sont </a:t>
            </a:r>
            <a:r>
              <a:rPr lang="fr-FR" b="1" dirty="0"/>
              <a:t>Exécutées en bas </a:t>
            </a:r>
            <a:r>
              <a:rPr lang="fr-FR" dirty="0"/>
              <a:t>par les responsables hiérarchique et le personnel d’encadrement</a:t>
            </a:r>
            <a:r>
              <a:rPr lang="fr-FR" b="1" dirty="0"/>
              <a:t>.</a:t>
            </a:r>
          </a:p>
          <a:p>
            <a:pPr algn="just">
              <a:buFont typeface="Wingdings" pitchFamily="2" charset="2"/>
              <a:buChar char="§"/>
            </a:pPr>
            <a:r>
              <a:rPr lang="fr-FR" b="1" dirty="0"/>
              <a:t>Contrôle </a:t>
            </a:r>
            <a:r>
              <a:rPr lang="fr-FR" dirty="0"/>
              <a:t>exercé</a:t>
            </a:r>
            <a:r>
              <a:rPr lang="fr-FR" b="1" dirty="0"/>
              <a:t> </a:t>
            </a:r>
            <a:r>
              <a:rPr lang="fr-FR" dirty="0"/>
              <a:t> par les </a:t>
            </a:r>
            <a:r>
              <a:rPr lang="fr-FR" b="1" dirty="0"/>
              <a:t>responsables à des niveaux hiérarchiques différents</a:t>
            </a:r>
            <a:r>
              <a:rPr lang="fr-FR" dirty="0"/>
              <a:t>;</a:t>
            </a:r>
          </a:p>
          <a:p>
            <a:pPr algn="just">
              <a:buFont typeface="Wingdings" pitchFamily="2" charset="2"/>
              <a:buChar char="§"/>
            </a:pPr>
            <a:r>
              <a:rPr lang="fr-FR" dirty="0"/>
              <a:t>Employés non représentés dans </a:t>
            </a:r>
            <a:r>
              <a:rPr lang="fr-FR" b="1" dirty="0"/>
              <a:t>le processus de prises de décision;</a:t>
            </a:r>
          </a:p>
          <a:p>
            <a:pPr algn="just">
              <a:buFont typeface="Wingdings" pitchFamily="2" charset="2"/>
              <a:buChar char="§"/>
            </a:pPr>
            <a:r>
              <a:rPr lang="fr-FR" dirty="0"/>
              <a:t> </a:t>
            </a:r>
            <a:r>
              <a:rPr lang="fr-FR" b="1" dirty="0"/>
              <a:t>Initiatives individuelles en berne et</a:t>
            </a:r>
            <a:r>
              <a:rPr lang="fr-FR" dirty="0"/>
              <a:t> </a:t>
            </a:r>
            <a:r>
              <a:rPr lang="fr-FR" b="1" dirty="0"/>
              <a:t>manque de confiance</a:t>
            </a:r>
            <a:r>
              <a:rPr lang="fr-FR" dirty="0"/>
              <a:t> aux employés;</a:t>
            </a:r>
          </a:p>
          <a:p>
            <a:pPr algn="just">
              <a:buFont typeface="Wingdings" pitchFamily="2" charset="2"/>
              <a:buChar char="§"/>
            </a:pPr>
            <a:r>
              <a:rPr lang="fr-FR" dirty="0"/>
              <a:t> </a:t>
            </a:r>
            <a:r>
              <a:rPr lang="fr-FR" b="1" dirty="0"/>
              <a:t>La surveillance vigilante </a:t>
            </a:r>
            <a:r>
              <a:rPr lang="fr-FR" dirty="0"/>
              <a:t>dans l’exécution des tâches</a:t>
            </a:r>
            <a:r>
              <a:rPr lang="fr-FR" b="1" dirty="0"/>
              <a:t>.</a:t>
            </a:r>
          </a:p>
          <a:p>
            <a:pPr marL="0" indent="0" algn="just">
              <a:buNone/>
            </a:pPr>
            <a:r>
              <a:rPr lang="fr-FR" dirty="0"/>
              <a:t>      NB: Management fondé sur </a:t>
            </a:r>
            <a:r>
              <a:rPr lang="fr-FR" b="1" dirty="0"/>
              <a:t>l’Autorité,  l’Obéissance et la Méfiance.</a:t>
            </a:r>
          </a:p>
          <a:p>
            <a:endParaRPr lang="fr-FR" dirty="0"/>
          </a:p>
        </p:txBody>
      </p:sp>
    </p:spTree>
    <p:extLst>
      <p:ext uri="{BB962C8B-B14F-4D97-AF65-F5344CB8AC3E}">
        <p14:creationId xmlns:p14="http://schemas.microsoft.com/office/powerpoint/2010/main" val="2590974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3BC3EC-25F6-6D43-804F-249D124B949B}"/>
              </a:ext>
            </a:extLst>
          </p:cNvPr>
          <p:cNvSpPr>
            <a:spLocks noGrp="1"/>
          </p:cNvSpPr>
          <p:nvPr>
            <p:ph type="title"/>
          </p:nvPr>
        </p:nvSpPr>
        <p:spPr/>
        <p:txBody>
          <a:bodyPr/>
          <a:lstStyle/>
          <a:p>
            <a:r>
              <a:rPr lang="fr-FR" dirty="0"/>
              <a:t>Mécanismes de gouvernance de la RTG</a:t>
            </a:r>
          </a:p>
        </p:txBody>
      </p:sp>
      <p:sp>
        <p:nvSpPr>
          <p:cNvPr id="3" name="Espace réservé du contenu 2">
            <a:extLst>
              <a:ext uri="{FF2B5EF4-FFF2-40B4-BE49-F238E27FC236}">
                <a16:creationId xmlns:a16="http://schemas.microsoft.com/office/drawing/2014/main" id="{A9980C95-FE08-DF47-9A43-E9CFD2A212A1}"/>
              </a:ext>
            </a:extLst>
          </p:cNvPr>
          <p:cNvSpPr>
            <a:spLocks noGrp="1"/>
          </p:cNvSpPr>
          <p:nvPr>
            <p:ph idx="1"/>
          </p:nvPr>
        </p:nvSpPr>
        <p:spPr/>
        <p:txBody>
          <a:bodyPr>
            <a:normAutofit fontScale="85000" lnSpcReduction="20000"/>
          </a:bodyPr>
          <a:lstStyle/>
          <a:p>
            <a:pPr algn="just">
              <a:buFont typeface="Wingdings" pitchFamily="2" charset="2"/>
              <a:buChar char="v"/>
            </a:pPr>
            <a:r>
              <a:rPr lang="fr-FR" b="1" dirty="0"/>
              <a:t>Instances de prise des décisions:</a:t>
            </a:r>
          </a:p>
          <a:p>
            <a:pPr algn="just">
              <a:buFont typeface="Wingdings" pitchFamily="2" charset="2"/>
              <a:buChar char="§"/>
            </a:pPr>
            <a:r>
              <a:rPr lang="fr-FR" b="1" dirty="0"/>
              <a:t> Conseils consultatifs des programmes</a:t>
            </a:r>
            <a:r>
              <a:rPr lang="fr-FR" dirty="0"/>
              <a:t>, il a la qualité d’apprécier le contenu des émissions et d’émettre leur avis motivés sur les programmes de la radiodiffusion et de télévision nationale. Il est présidé par le Secrétaire général et regroupe les représentants des différents départements et directions concernés. </a:t>
            </a:r>
          </a:p>
          <a:p>
            <a:pPr algn="just">
              <a:buFont typeface="Wingdings" pitchFamily="2" charset="2"/>
              <a:buChar char="§"/>
            </a:pPr>
            <a:r>
              <a:rPr lang="fr-FR" b="1" dirty="0"/>
              <a:t>Conseil de cabinet</a:t>
            </a:r>
            <a:r>
              <a:rPr lang="fr-FR" dirty="0"/>
              <a:t>, instance supérieur de prise de décision. Il est présidé par le Ministre de l’Information et de la communication et regroupe tous les responsables de directions, de projets, et autres.</a:t>
            </a:r>
          </a:p>
          <a:p>
            <a:pPr algn="just">
              <a:buFont typeface="Wingdings" pitchFamily="2" charset="2"/>
              <a:buChar char="§"/>
            </a:pPr>
            <a:r>
              <a:rPr lang="fr-FR" dirty="0"/>
              <a:t> </a:t>
            </a:r>
            <a:r>
              <a:rPr lang="fr-FR" b="1" dirty="0"/>
              <a:t>Conseil de direction</a:t>
            </a:r>
            <a:r>
              <a:rPr lang="fr-FR" dirty="0"/>
              <a:t>, est présidé par le Directeur général et élargi à tous les responsables de direction, des services, et de sections, à l’exception des responsables syndicaux</a:t>
            </a:r>
          </a:p>
          <a:p>
            <a:pPr marL="0" indent="0" algn="just">
              <a:buNone/>
            </a:pPr>
            <a:r>
              <a:rPr lang="fr-FR" dirty="0"/>
              <a:t> </a:t>
            </a:r>
          </a:p>
          <a:p>
            <a:endParaRPr lang="fr-FR" dirty="0"/>
          </a:p>
        </p:txBody>
      </p:sp>
    </p:spTree>
    <p:extLst>
      <p:ext uri="{BB962C8B-B14F-4D97-AF65-F5344CB8AC3E}">
        <p14:creationId xmlns:p14="http://schemas.microsoft.com/office/powerpoint/2010/main" val="36795373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E41475-FD68-B14D-A95B-D9C423514EF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6974138-866B-E446-8A1E-5E618CC542B6}"/>
              </a:ext>
            </a:extLst>
          </p:cNvPr>
          <p:cNvSpPr>
            <a:spLocks noGrp="1"/>
          </p:cNvSpPr>
          <p:nvPr>
            <p:ph idx="1"/>
          </p:nvPr>
        </p:nvSpPr>
        <p:spPr/>
        <p:txBody>
          <a:bodyPr>
            <a:normAutofit fontScale="85000" lnSpcReduction="20000"/>
          </a:bodyPr>
          <a:lstStyle/>
          <a:p>
            <a:pPr algn="just">
              <a:buFont typeface="Wingdings" pitchFamily="2" charset="2"/>
              <a:buChar char="§"/>
            </a:pPr>
            <a:r>
              <a:rPr lang="fr-FR" b="1" dirty="0"/>
              <a:t>Les réunions sectorielles,</a:t>
            </a:r>
            <a:r>
              <a:rPr lang="fr-FR" dirty="0"/>
              <a:t> elles se tiennent au niveau des services opérationnels sous la présidence des chefs de division ou des chefs services ou de sections. Elles regroupent les personnels d’encadrement des unités opérationnelles et les employés. </a:t>
            </a:r>
          </a:p>
          <a:p>
            <a:pPr algn="just">
              <a:buFont typeface="Wingdings" pitchFamily="2" charset="2"/>
              <a:buChar char="§"/>
            </a:pPr>
            <a:endParaRPr lang="fr-FR" dirty="0"/>
          </a:p>
          <a:p>
            <a:pPr algn="just">
              <a:buFont typeface="Wingdings" pitchFamily="2" charset="2"/>
              <a:buChar char="§"/>
            </a:pPr>
            <a:r>
              <a:rPr lang="fr-FR" b="1" dirty="0"/>
              <a:t>Les conseils de rédaction, </a:t>
            </a:r>
            <a:r>
              <a:rPr lang="fr-FR" dirty="0"/>
              <a:t>ils se tiennent deux fois dans la semaine (les lundis et jeudis) et sont présidés par le rédacteur en chef en présence, parfois, des responsables hiérarchiques et l’ensemble des journalistes. </a:t>
            </a:r>
          </a:p>
          <a:p>
            <a:pPr algn="just">
              <a:buFont typeface="Wingdings" pitchFamily="2" charset="2"/>
              <a:buChar char="§"/>
            </a:pPr>
            <a:endParaRPr lang="fr-FR" dirty="0"/>
          </a:p>
          <a:p>
            <a:pPr algn="just">
              <a:buFont typeface="Wingdings" pitchFamily="2" charset="2"/>
              <a:buChar char="§"/>
            </a:pPr>
            <a:r>
              <a:rPr lang="fr-FR" b="1" dirty="0"/>
              <a:t>L’Assemblée Générale</a:t>
            </a:r>
            <a:r>
              <a:rPr lang="fr-FR" dirty="0"/>
              <a:t>, elle regroupe l’ensemble des travailleurs autour de la Direction générale pour informer sur les grandes décisions prises au sommet ou pour présenter le bilan de l’année écoulée. Elle se tient rarement au sein de la RTG sauf en cas de crise ou d’événements majeurs.</a:t>
            </a:r>
          </a:p>
          <a:p>
            <a:pPr algn="just">
              <a:buFont typeface="Wingdings" pitchFamily="2" charset="2"/>
              <a:buChar char="§"/>
            </a:pPr>
            <a:endParaRPr lang="fr-FR" dirty="0"/>
          </a:p>
          <a:p>
            <a:endParaRPr lang="fr-FR" dirty="0"/>
          </a:p>
        </p:txBody>
      </p:sp>
    </p:spTree>
    <p:extLst>
      <p:ext uri="{BB962C8B-B14F-4D97-AF65-F5344CB8AC3E}">
        <p14:creationId xmlns:p14="http://schemas.microsoft.com/office/powerpoint/2010/main" val="33289614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F011E5-CC24-5C45-B004-5AA2729D1937}"/>
              </a:ext>
            </a:extLst>
          </p:cNvPr>
          <p:cNvSpPr>
            <a:spLocks noGrp="1"/>
          </p:cNvSpPr>
          <p:nvPr>
            <p:ph type="title"/>
          </p:nvPr>
        </p:nvSpPr>
        <p:spPr/>
        <p:txBody>
          <a:bodyPr/>
          <a:lstStyle/>
          <a:p>
            <a:br>
              <a:rPr lang="fr-FR" dirty="0"/>
            </a:br>
            <a:r>
              <a:rPr lang="fr-FR" dirty="0"/>
              <a:t>Mode de financement</a:t>
            </a:r>
          </a:p>
        </p:txBody>
      </p:sp>
      <p:sp>
        <p:nvSpPr>
          <p:cNvPr id="3" name="Espace réservé du contenu 2">
            <a:extLst>
              <a:ext uri="{FF2B5EF4-FFF2-40B4-BE49-F238E27FC236}">
                <a16:creationId xmlns:a16="http://schemas.microsoft.com/office/drawing/2014/main" id="{4A4FC8ED-9E32-3740-820F-B47DE129C485}"/>
              </a:ext>
            </a:extLst>
          </p:cNvPr>
          <p:cNvSpPr>
            <a:spLocks noGrp="1"/>
          </p:cNvSpPr>
          <p:nvPr>
            <p:ph idx="1"/>
          </p:nvPr>
        </p:nvSpPr>
        <p:spPr/>
        <p:txBody>
          <a:bodyPr/>
          <a:lstStyle/>
          <a:p>
            <a:pPr algn="just">
              <a:buFont typeface="Wingdings" pitchFamily="2" charset="2"/>
              <a:buChar char="§"/>
            </a:pPr>
            <a:r>
              <a:rPr lang="fr-FR" dirty="0"/>
              <a:t> Subvention annuelle de l’Etat greffée au budget global de la tutelle administrative; </a:t>
            </a:r>
          </a:p>
          <a:p>
            <a:pPr marL="0" indent="0" algn="just">
              <a:buNone/>
            </a:pPr>
            <a:endParaRPr lang="fr-FR" dirty="0"/>
          </a:p>
          <a:p>
            <a:pPr algn="just">
              <a:buFont typeface="Wingdings" pitchFamily="2" charset="2"/>
              <a:buChar char="§"/>
            </a:pPr>
            <a:r>
              <a:rPr lang="fr-FR" dirty="0"/>
              <a:t>Quelques revenus commerciaux: publicité, avis et communiqués, publi-reportage,…</a:t>
            </a:r>
          </a:p>
          <a:p>
            <a:pPr marL="0" indent="0" algn="just">
              <a:buNone/>
            </a:pPr>
            <a:endParaRPr lang="fr-FR" dirty="0"/>
          </a:p>
          <a:p>
            <a:pPr algn="just">
              <a:buFont typeface="Wingdings" pitchFamily="2" charset="2"/>
              <a:buChar char="§"/>
            </a:pPr>
            <a:r>
              <a:rPr lang="fr-FR" dirty="0"/>
              <a:t>Apports de la coopération et des partenaires techniques et financiers</a:t>
            </a:r>
          </a:p>
        </p:txBody>
      </p:sp>
    </p:spTree>
    <p:extLst>
      <p:ext uri="{BB962C8B-B14F-4D97-AF65-F5344CB8AC3E}">
        <p14:creationId xmlns:p14="http://schemas.microsoft.com/office/powerpoint/2010/main" val="35322239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5DD1CA-FF03-3248-BAB8-D1BAE0E9A028}"/>
              </a:ext>
            </a:extLst>
          </p:cNvPr>
          <p:cNvSpPr>
            <a:spLocks noGrp="1"/>
          </p:cNvSpPr>
          <p:nvPr>
            <p:ph type="title"/>
          </p:nvPr>
        </p:nvSpPr>
        <p:spPr/>
        <p:txBody>
          <a:bodyPr/>
          <a:lstStyle/>
          <a:p>
            <a:r>
              <a:rPr lang="fr-FR" dirty="0" err="1"/>
              <a:t>mODE</a:t>
            </a:r>
            <a:r>
              <a:rPr lang="fr-FR" dirty="0"/>
              <a:t> DE GESTION</a:t>
            </a:r>
          </a:p>
        </p:txBody>
      </p:sp>
      <p:sp>
        <p:nvSpPr>
          <p:cNvPr id="3" name="Espace réservé du contenu 2">
            <a:extLst>
              <a:ext uri="{FF2B5EF4-FFF2-40B4-BE49-F238E27FC236}">
                <a16:creationId xmlns:a16="http://schemas.microsoft.com/office/drawing/2014/main" id="{4FAAE4AA-B654-044B-9FB8-24CEEE521104}"/>
              </a:ext>
            </a:extLst>
          </p:cNvPr>
          <p:cNvSpPr>
            <a:spLocks noGrp="1"/>
          </p:cNvSpPr>
          <p:nvPr>
            <p:ph idx="1"/>
          </p:nvPr>
        </p:nvSpPr>
        <p:spPr/>
        <p:txBody>
          <a:bodyPr>
            <a:normAutofit fontScale="40000" lnSpcReduction="20000"/>
          </a:bodyPr>
          <a:lstStyle/>
          <a:p>
            <a:pPr marL="0" indent="0" algn="just">
              <a:buNone/>
            </a:pPr>
            <a:r>
              <a:rPr lang="fr-FR" sz="3400" b="1" dirty="0"/>
              <a:t>        Gestion intégrée :</a:t>
            </a:r>
          </a:p>
          <a:p>
            <a:pPr marL="0" indent="0" algn="just">
              <a:buNone/>
            </a:pPr>
            <a:r>
              <a:rPr lang="fr-FR" sz="3400" dirty="0"/>
              <a:t> - Pas </a:t>
            </a:r>
            <a:r>
              <a:rPr lang="fr-FR" sz="3400" b="1" dirty="0"/>
              <a:t>d’autonomie financière et de gestion </a:t>
            </a:r>
            <a:r>
              <a:rPr lang="fr-FR" sz="3400" dirty="0"/>
              <a:t>;</a:t>
            </a:r>
          </a:p>
          <a:p>
            <a:pPr marL="0" indent="0" algn="just">
              <a:buNone/>
            </a:pPr>
            <a:r>
              <a:rPr lang="fr-FR" sz="3400" dirty="0"/>
              <a:t> - Pas de </a:t>
            </a:r>
            <a:r>
              <a:rPr lang="fr-FR" sz="3400" b="1" dirty="0"/>
              <a:t>liberté de recrutement et de rémunération </a:t>
            </a:r>
            <a:r>
              <a:rPr lang="fr-FR" sz="3400" dirty="0"/>
              <a:t>des personnes ressources ; </a:t>
            </a:r>
          </a:p>
          <a:p>
            <a:pPr marL="0" indent="0" algn="just">
              <a:buNone/>
            </a:pPr>
            <a:r>
              <a:rPr lang="fr-FR" sz="3400" dirty="0"/>
              <a:t>    compétentes;</a:t>
            </a:r>
          </a:p>
          <a:p>
            <a:pPr marL="0" indent="0" algn="just">
              <a:buNone/>
            </a:pPr>
            <a:r>
              <a:rPr lang="fr-FR" sz="3400" dirty="0"/>
              <a:t>- Pas de </a:t>
            </a:r>
            <a:r>
              <a:rPr lang="fr-FR" sz="3400" b="1" dirty="0"/>
              <a:t>liberté de prise de décision administrative</a:t>
            </a:r>
            <a:r>
              <a:rPr lang="fr-FR" sz="3400" dirty="0"/>
              <a:t>  pour le bon fonctionnement de l’institution ;</a:t>
            </a:r>
          </a:p>
          <a:p>
            <a:pPr marL="0" indent="0" algn="just">
              <a:buNone/>
            </a:pPr>
            <a:r>
              <a:rPr lang="fr-FR" sz="3400" dirty="0"/>
              <a:t> - Pas de pouvoirs disciplinaire important ; </a:t>
            </a:r>
          </a:p>
          <a:p>
            <a:pPr marL="0" indent="0" algn="just">
              <a:buNone/>
            </a:pPr>
            <a:r>
              <a:rPr lang="fr-FR" sz="3400" dirty="0"/>
              <a:t> </a:t>
            </a:r>
            <a:r>
              <a:rPr lang="fr-FR" sz="3400" b="1" dirty="0"/>
              <a:t>-  Fragilité de la légitimité  hiérarchique </a:t>
            </a:r>
            <a:r>
              <a:rPr lang="fr-FR" sz="3400" dirty="0"/>
              <a:t> à cause du mode de désignation, </a:t>
            </a:r>
            <a:r>
              <a:rPr lang="fr-FR" sz="3400" b="1" dirty="0"/>
              <a:t>choix politique en général </a:t>
            </a:r>
            <a:r>
              <a:rPr lang="fr-FR" sz="3400" dirty="0"/>
              <a:t>;</a:t>
            </a:r>
          </a:p>
          <a:p>
            <a:pPr marL="0" indent="0" algn="just">
              <a:buNone/>
            </a:pPr>
            <a:r>
              <a:rPr lang="fr-FR" sz="3400" dirty="0"/>
              <a:t> - Pas de </a:t>
            </a:r>
            <a:r>
              <a:rPr lang="fr-FR" sz="3400" b="1" dirty="0"/>
              <a:t>redevabilité</a:t>
            </a:r>
            <a:r>
              <a:rPr lang="fr-FR" sz="3400" dirty="0"/>
              <a:t> formelle ;</a:t>
            </a:r>
          </a:p>
          <a:p>
            <a:pPr marL="0" indent="0" algn="just">
              <a:buNone/>
            </a:pPr>
            <a:r>
              <a:rPr lang="fr-FR" sz="3400" dirty="0"/>
              <a:t>- Pas de </a:t>
            </a:r>
            <a:r>
              <a:rPr lang="fr-FR" sz="3400" b="1" dirty="0"/>
              <a:t>contrat  d’objectifs et </a:t>
            </a:r>
            <a:r>
              <a:rPr lang="fr-FR" b="1" dirty="0"/>
              <a:t>de performances</a:t>
            </a:r>
            <a:r>
              <a:rPr lang="fr-FR" dirty="0"/>
              <a:t>.</a:t>
            </a:r>
          </a:p>
          <a:p>
            <a:pPr marL="0" indent="0" algn="just">
              <a:buNone/>
            </a:pPr>
            <a:r>
              <a:rPr lang="fr-FR" dirty="0"/>
              <a:t> </a:t>
            </a:r>
          </a:p>
          <a:p>
            <a:endParaRPr lang="fr-FR" dirty="0"/>
          </a:p>
        </p:txBody>
      </p:sp>
    </p:spTree>
    <p:extLst>
      <p:ext uri="{BB962C8B-B14F-4D97-AF65-F5344CB8AC3E}">
        <p14:creationId xmlns:p14="http://schemas.microsoft.com/office/powerpoint/2010/main" val="4662499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E1ADCB-811F-8345-B5A5-F4FF730812F1}"/>
              </a:ext>
            </a:extLst>
          </p:cNvPr>
          <p:cNvSpPr>
            <a:spLocks noGrp="1"/>
          </p:cNvSpPr>
          <p:nvPr>
            <p:ph type="title"/>
          </p:nvPr>
        </p:nvSpPr>
        <p:spPr/>
        <p:txBody>
          <a:bodyPr/>
          <a:lstStyle/>
          <a:p>
            <a:r>
              <a:rPr lang="fr-FR" dirty="0"/>
              <a:t>      INFLUENCES DES PARTIES PRENANTES</a:t>
            </a:r>
          </a:p>
        </p:txBody>
      </p:sp>
      <p:sp>
        <p:nvSpPr>
          <p:cNvPr id="3" name="Espace réservé du contenu 2">
            <a:extLst>
              <a:ext uri="{FF2B5EF4-FFF2-40B4-BE49-F238E27FC236}">
                <a16:creationId xmlns:a16="http://schemas.microsoft.com/office/drawing/2014/main" id="{E723CDC1-B394-4847-91CF-2A98B53AA277}"/>
              </a:ext>
            </a:extLst>
          </p:cNvPr>
          <p:cNvSpPr>
            <a:spLocks noGrp="1"/>
          </p:cNvSpPr>
          <p:nvPr>
            <p:ph idx="1"/>
          </p:nvPr>
        </p:nvSpPr>
        <p:spPr/>
        <p:txBody>
          <a:bodyPr>
            <a:normAutofit/>
          </a:bodyPr>
          <a:lstStyle/>
          <a:p>
            <a:pPr algn="just">
              <a:buFont typeface="Wingdings" pitchFamily="2" charset="2"/>
              <a:buChar char="ü"/>
            </a:pPr>
            <a:r>
              <a:rPr lang="fr-FR" b="1" dirty="0"/>
              <a:t> Forte influence </a:t>
            </a:r>
            <a:r>
              <a:rPr lang="fr-FR" dirty="0"/>
              <a:t>de la tutelle qui s’exerce par </a:t>
            </a:r>
            <a:r>
              <a:rPr lang="fr-FR" b="1" dirty="0"/>
              <a:t>instructions-exécutions;</a:t>
            </a:r>
          </a:p>
          <a:p>
            <a:pPr algn="just">
              <a:buFont typeface="Wingdings" pitchFamily="2" charset="2"/>
              <a:buChar char="ü"/>
            </a:pPr>
            <a:r>
              <a:rPr lang="fr-FR" b="1" dirty="0"/>
              <a:t> Peu d’intérêt de l’Assemblée Nationale  </a:t>
            </a:r>
            <a:r>
              <a:rPr lang="fr-FR" dirty="0"/>
              <a:t>par rapport aux contenus proposés par les médias d’Etat ;</a:t>
            </a:r>
          </a:p>
          <a:p>
            <a:pPr algn="just">
              <a:buFont typeface="Wingdings" pitchFamily="2" charset="2"/>
              <a:buChar char="ü"/>
            </a:pPr>
            <a:r>
              <a:rPr lang="fr-FR" b="1" dirty="0"/>
              <a:t>Fébrilité de l’Autorité de régulation </a:t>
            </a:r>
            <a:r>
              <a:rPr lang="fr-FR" dirty="0"/>
              <a:t>par rapport aux  médias d’Etat ;</a:t>
            </a:r>
          </a:p>
          <a:p>
            <a:pPr algn="just">
              <a:buFont typeface="Wingdings" pitchFamily="2" charset="2"/>
              <a:buChar char="ü"/>
            </a:pPr>
            <a:r>
              <a:rPr lang="fr-FR" b="1" dirty="0"/>
              <a:t>Rapport  de collaboration  non formel </a:t>
            </a:r>
            <a:r>
              <a:rPr lang="fr-FR" dirty="0"/>
              <a:t>entre les médias d’Etat ;</a:t>
            </a:r>
          </a:p>
          <a:p>
            <a:pPr algn="just">
              <a:buFont typeface="Wingdings" pitchFamily="2" charset="2"/>
              <a:buChar char="ü"/>
            </a:pPr>
            <a:r>
              <a:rPr lang="fr-FR" b="1" dirty="0"/>
              <a:t>Crise de confiance </a:t>
            </a:r>
            <a:r>
              <a:rPr lang="fr-FR" dirty="0"/>
              <a:t>entre les </a:t>
            </a:r>
            <a:r>
              <a:rPr lang="fr-FR" b="1" dirty="0"/>
              <a:t>acteurs politiques </a:t>
            </a:r>
            <a:r>
              <a:rPr lang="fr-FR" dirty="0"/>
              <a:t>et les </a:t>
            </a:r>
            <a:r>
              <a:rPr lang="fr-FR" b="1" dirty="0"/>
              <a:t>médias d’Eta</a:t>
            </a:r>
            <a:r>
              <a:rPr lang="fr-FR" dirty="0"/>
              <a:t>t ;</a:t>
            </a:r>
          </a:p>
          <a:p>
            <a:pPr algn="just">
              <a:buFont typeface="Wingdings" pitchFamily="2" charset="2"/>
              <a:buChar char="ü"/>
            </a:pPr>
            <a:r>
              <a:rPr lang="fr-FR" b="1" dirty="0"/>
              <a:t>Climat de méfiance</a:t>
            </a:r>
            <a:r>
              <a:rPr lang="fr-FR" dirty="0"/>
              <a:t> entre les </a:t>
            </a:r>
            <a:r>
              <a:rPr lang="fr-FR" b="1" dirty="0"/>
              <a:t>acteurs de la société civile </a:t>
            </a:r>
            <a:r>
              <a:rPr lang="fr-FR" dirty="0"/>
              <a:t>et les </a:t>
            </a:r>
            <a:r>
              <a:rPr lang="fr-FR" b="1" dirty="0"/>
              <a:t>médias d’Etat </a:t>
            </a:r>
            <a:r>
              <a:rPr lang="fr-FR" dirty="0"/>
              <a:t>;</a:t>
            </a:r>
          </a:p>
          <a:p>
            <a:endParaRPr lang="fr-FR" dirty="0"/>
          </a:p>
        </p:txBody>
      </p:sp>
    </p:spTree>
    <p:extLst>
      <p:ext uri="{BB962C8B-B14F-4D97-AF65-F5344CB8AC3E}">
        <p14:creationId xmlns:p14="http://schemas.microsoft.com/office/powerpoint/2010/main" val="14213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74EEFF-B5E4-5E43-AFBE-6530B4E2C02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F56D2B32-AFF1-1F49-9BD5-D9783EB9097A}"/>
              </a:ext>
            </a:extLst>
          </p:cNvPr>
          <p:cNvSpPr>
            <a:spLocks noGrp="1"/>
          </p:cNvSpPr>
          <p:nvPr>
            <p:ph idx="1"/>
          </p:nvPr>
        </p:nvSpPr>
        <p:spPr/>
        <p:txBody>
          <a:bodyPr>
            <a:normAutofit fontScale="92500" lnSpcReduction="10000"/>
          </a:bodyPr>
          <a:lstStyle/>
          <a:p>
            <a:pPr marL="0" indent="0" algn="just">
              <a:buNone/>
            </a:pPr>
            <a:r>
              <a:rPr lang="fr-FR" b="1" dirty="0"/>
              <a:t>4- Le changement de comportement des consommateurs </a:t>
            </a:r>
            <a:r>
              <a:rPr lang="fr-FR" dirty="0"/>
              <a:t>qui sont désormais exposés à plusieurs opérateurs indépendants qui assurent diverses fonctions: passeurs, développeurs, concepteurs,…</a:t>
            </a:r>
          </a:p>
          <a:p>
            <a:pPr marL="0" indent="0" algn="just">
              <a:buNone/>
            </a:pPr>
            <a:r>
              <a:rPr lang="fr-FR" dirty="0"/>
              <a:t>Ils subissent ainsi le phénomène de </a:t>
            </a:r>
            <a:r>
              <a:rPr lang="fr-FR" b="1" dirty="0"/>
              <a:t>désintégration</a:t>
            </a:r>
            <a:r>
              <a:rPr lang="fr-FR" dirty="0"/>
              <a:t>, de </a:t>
            </a:r>
            <a:r>
              <a:rPr lang="fr-FR" b="1" dirty="0"/>
              <a:t>fragmentation</a:t>
            </a:r>
            <a:r>
              <a:rPr lang="fr-FR" dirty="0"/>
              <a:t> et d’</a:t>
            </a:r>
            <a:r>
              <a:rPr lang="fr-FR" b="1" dirty="0"/>
              <a:t>individualisation</a:t>
            </a:r>
            <a:r>
              <a:rPr lang="fr-FR" dirty="0"/>
              <a:t> par rapport aux offres de production de contenus.</a:t>
            </a:r>
          </a:p>
          <a:p>
            <a:pPr marL="0" indent="0" algn="just">
              <a:buNone/>
            </a:pPr>
            <a:endParaRPr lang="fr-FR" dirty="0"/>
          </a:p>
          <a:p>
            <a:pPr marL="0" indent="0" algn="just">
              <a:buNone/>
            </a:pPr>
            <a:r>
              <a:rPr lang="fr-FR" dirty="0"/>
              <a:t>On peut y ajouter, le bouleversement des modes de </a:t>
            </a:r>
            <a:r>
              <a:rPr lang="fr-FR" b="1" dirty="0"/>
              <a:t>communication publique et privé </a:t>
            </a:r>
            <a:r>
              <a:rPr lang="fr-FR" dirty="0"/>
              <a:t>et du </a:t>
            </a:r>
            <a:r>
              <a:rPr lang="fr-FR" b="1" dirty="0"/>
              <a:t>processus de production de contenus </a:t>
            </a:r>
            <a:r>
              <a:rPr lang="fr-FR" dirty="0"/>
              <a:t>avec l’apparition d’autres </a:t>
            </a:r>
            <a:r>
              <a:rPr lang="fr-FR" b="1" dirty="0"/>
              <a:t>acteurs citoyens </a:t>
            </a:r>
            <a:r>
              <a:rPr lang="fr-FR" dirty="0"/>
              <a:t>qui sont de plus en plus agacent pour les médias traditionnels.</a:t>
            </a:r>
          </a:p>
          <a:p>
            <a:endParaRPr lang="fr-FR" dirty="0"/>
          </a:p>
        </p:txBody>
      </p:sp>
    </p:spTree>
    <p:extLst>
      <p:ext uri="{BB962C8B-B14F-4D97-AF65-F5344CB8AC3E}">
        <p14:creationId xmlns:p14="http://schemas.microsoft.com/office/powerpoint/2010/main" val="5190565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EDC718-C03E-0D47-AE1C-168B4C87328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EE9CB2A-6A44-2E4A-8A65-CEBC38066958}"/>
              </a:ext>
            </a:extLst>
          </p:cNvPr>
          <p:cNvSpPr>
            <a:spLocks noGrp="1"/>
          </p:cNvSpPr>
          <p:nvPr>
            <p:ph idx="1"/>
          </p:nvPr>
        </p:nvSpPr>
        <p:spPr/>
        <p:txBody>
          <a:bodyPr/>
          <a:lstStyle/>
          <a:p>
            <a:pPr algn="just">
              <a:buFont typeface="Wingdings" pitchFamily="2" charset="2"/>
              <a:buChar char="ü"/>
            </a:pPr>
            <a:r>
              <a:rPr lang="fr-FR" b="1" dirty="0"/>
              <a:t>Peu ou presque pas d’influence </a:t>
            </a:r>
            <a:r>
              <a:rPr lang="fr-FR" dirty="0"/>
              <a:t>des associations d’autorégulation sur les  médias d’Etat ;</a:t>
            </a:r>
          </a:p>
          <a:p>
            <a:pPr algn="just">
              <a:buFont typeface="Wingdings" pitchFamily="2" charset="2"/>
              <a:buChar char="ü"/>
            </a:pPr>
            <a:r>
              <a:rPr lang="fr-FR" b="1" dirty="0"/>
              <a:t>Forte ascension de la concurrence </a:t>
            </a:r>
            <a:r>
              <a:rPr lang="fr-FR" dirty="0"/>
              <a:t>sur les médias d’Etat ;  </a:t>
            </a:r>
          </a:p>
          <a:p>
            <a:pPr algn="just">
              <a:buFont typeface="Wingdings" pitchFamily="2" charset="2"/>
              <a:buChar char="ü"/>
            </a:pPr>
            <a:r>
              <a:rPr lang="fr-FR" b="1" dirty="0"/>
              <a:t>Syndicats ignorés </a:t>
            </a:r>
            <a:r>
              <a:rPr lang="fr-FR" dirty="0"/>
              <a:t>dans le processus de prise des décisions ;</a:t>
            </a:r>
          </a:p>
          <a:p>
            <a:pPr algn="just">
              <a:buFont typeface="Wingdings" pitchFamily="2" charset="2"/>
              <a:buChar char="ü"/>
            </a:pPr>
            <a:r>
              <a:rPr lang="fr-FR" b="1" dirty="0"/>
              <a:t>Perte de crédibilité</a:t>
            </a:r>
            <a:r>
              <a:rPr lang="fr-FR" dirty="0"/>
              <a:t> des médias d’Etat par rapport aux consommateurs.</a:t>
            </a:r>
          </a:p>
          <a:p>
            <a:endParaRPr lang="fr-FR" dirty="0"/>
          </a:p>
        </p:txBody>
      </p:sp>
    </p:spTree>
    <p:extLst>
      <p:ext uri="{BB962C8B-B14F-4D97-AF65-F5344CB8AC3E}">
        <p14:creationId xmlns:p14="http://schemas.microsoft.com/office/powerpoint/2010/main" val="16511047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A38A3F-E317-2541-BB7E-AEB971D153B1}"/>
              </a:ext>
            </a:extLst>
          </p:cNvPr>
          <p:cNvSpPr>
            <a:spLocks noGrp="1"/>
          </p:cNvSpPr>
          <p:nvPr>
            <p:ph type="title"/>
          </p:nvPr>
        </p:nvSpPr>
        <p:spPr/>
        <p:txBody>
          <a:bodyPr/>
          <a:lstStyle/>
          <a:p>
            <a:pPr algn="ctr"/>
            <a:r>
              <a:rPr lang="fr-FR" dirty="0"/>
              <a:t>Les grands absents dans la gouvernance de la RTG ?</a:t>
            </a:r>
          </a:p>
        </p:txBody>
      </p:sp>
      <p:sp>
        <p:nvSpPr>
          <p:cNvPr id="3" name="Espace réservé du contenu 2">
            <a:extLst>
              <a:ext uri="{FF2B5EF4-FFF2-40B4-BE49-F238E27FC236}">
                <a16:creationId xmlns:a16="http://schemas.microsoft.com/office/drawing/2014/main" id="{0BF086D8-2BFC-DE44-A166-3D360CA3A421}"/>
              </a:ext>
            </a:extLst>
          </p:cNvPr>
          <p:cNvSpPr>
            <a:spLocks noGrp="1"/>
          </p:cNvSpPr>
          <p:nvPr>
            <p:ph idx="1"/>
          </p:nvPr>
        </p:nvSpPr>
        <p:spPr/>
        <p:txBody>
          <a:bodyPr>
            <a:normAutofit fontScale="92500" lnSpcReduction="20000"/>
          </a:bodyPr>
          <a:lstStyle/>
          <a:p>
            <a:pPr algn="just">
              <a:buFont typeface="Wingdings" pitchFamily="2" charset="2"/>
              <a:buChar char="Ø"/>
            </a:pPr>
            <a:r>
              <a:rPr lang="fr-FR" dirty="0"/>
              <a:t>Conseil d’Administration</a:t>
            </a:r>
          </a:p>
          <a:p>
            <a:pPr algn="just">
              <a:buFont typeface="Wingdings" pitchFamily="2" charset="2"/>
              <a:buChar char="Ø"/>
            </a:pPr>
            <a:r>
              <a:rPr lang="fr-FR" dirty="0"/>
              <a:t> Comité d’Ethique et de déontologie</a:t>
            </a:r>
          </a:p>
          <a:p>
            <a:pPr algn="just">
              <a:buFont typeface="Wingdings" pitchFamily="2" charset="2"/>
              <a:buChar char="Ø"/>
            </a:pPr>
            <a:r>
              <a:rPr lang="fr-FR" dirty="0"/>
              <a:t> Comité de recrutement et de rémunération</a:t>
            </a:r>
          </a:p>
          <a:p>
            <a:pPr algn="just">
              <a:buFont typeface="Wingdings" pitchFamily="2" charset="2"/>
              <a:buChar char="Ø"/>
            </a:pPr>
            <a:r>
              <a:rPr lang="fr-FR" dirty="0"/>
              <a:t> Cours des Comptes</a:t>
            </a:r>
          </a:p>
          <a:p>
            <a:pPr algn="just">
              <a:buFont typeface="Wingdings" pitchFamily="2" charset="2"/>
              <a:buChar char="Ø"/>
            </a:pPr>
            <a:r>
              <a:rPr lang="fr-FR" dirty="0"/>
              <a:t> Assemblée Nationale</a:t>
            </a:r>
          </a:p>
          <a:p>
            <a:pPr algn="just">
              <a:buFont typeface="Wingdings" pitchFamily="2" charset="2"/>
              <a:buChar char="Ø"/>
            </a:pPr>
            <a:r>
              <a:rPr lang="fr-FR" dirty="0"/>
              <a:t> Haute Autorité de la Communication</a:t>
            </a:r>
          </a:p>
          <a:p>
            <a:pPr algn="just">
              <a:buFont typeface="Wingdings" pitchFamily="2" charset="2"/>
              <a:buChar char="Ø"/>
            </a:pPr>
            <a:r>
              <a:rPr lang="fr-FR" dirty="0"/>
              <a:t> Syndicat des journalistes de la RTG</a:t>
            </a:r>
          </a:p>
          <a:p>
            <a:pPr algn="just">
              <a:buFont typeface="Wingdings" pitchFamily="2" charset="2"/>
              <a:buChar char="Ø"/>
            </a:pPr>
            <a:r>
              <a:rPr lang="fr-FR" dirty="0"/>
              <a:t> Organisations de la société civile, etc.</a:t>
            </a:r>
          </a:p>
          <a:p>
            <a:endParaRPr lang="fr-FR" dirty="0"/>
          </a:p>
        </p:txBody>
      </p:sp>
    </p:spTree>
    <p:extLst>
      <p:ext uri="{BB962C8B-B14F-4D97-AF65-F5344CB8AC3E}">
        <p14:creationId xmlns:p14="http://schemas.microsoft.com/office/powerpoint/2010/main" val="21028513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A10BB7-5412-FF48-B467-AC0CECF052C6}"/>
              </a:ext>
            </a:extLst>
          </p:cNvPr>
          <p:cNvSpPr>
            <a:spLocks noGrp="1"/>
          </p:cNvSpPr>
          <p:nvPr>
            <p:ph type="title"/>
          </p:nvPr>
        </p:nvSpPr>
        <p:spPr/>
        <p:txBody>
          <a:bodyPr/>
          <a:lstStyle/>
          <a:p>
            <a:r>
              <a:rPr lang="fr-FR" dirty="0"/>
              <a:t>Mécanisme de surveillance et de contrôle</a:t>
            </a:r>
          </a:p>
        </p:txBody>
      </p:sp>
      <p:sp>
        <p:nvSpPr>
          <p:cNvPr id="3" name="Espace réservé du contenu 2">
            <a:extLst>
              <a:ext uri="{FF2B5EF4-FFF2-40B4-BE49-F238E27FC236}">
                <a16:creationId xmlns:a16="http://schemas.microsoft.com/office/drawing/2014/main" id="{1F6EA54E-23A6-5746-AA63-F7D7CEE5CFD0}"/>
              </a:ext>
            </a:extLst>
          </p:cNvPr>
          <p:cNvSpPr>
            <a:spLocks noGrp="1"/>
          </p:cNvSpPr>
          <p:nvPr>
            <p:ph idx="1"/>
          </p:nvPr>
        </p:nvSpPr>
        <p:spPr/>
        <p:txBody>
          <a:bodyPr>
            <a:normAutofit lnSpcReduction="10000"/>
          </a:bodyPr>
          <a:lstStyle/>
          <a:p>
            <a:pPr marL="0" indent="0" algn="just">
              <a:buNone/>
            </a:pPr>
            <a:r>
              <a:rPr lang="fr-FR" dirty="0"/>
              <a:t> Le contrôle s’effectue </a:t>
            </a:r>
            <a:r>
              <a:rPr lang="fr-FR" b="1" dirty="0"/>
              <a:t>en amont </a:t>
            </a:r>
            <a:r>
              <a:rPr lang="fr-FR" dirty="0"/>
              <a:t>à travers </a:t>
            </a:r>
            <a:r>
              <a:rPr lang="fr-FR" b="1" dirty="0"/>
              <a:t>deux types de garde-fous</a:t>
            </a:r>
            <a:r>
              <a:rPr lang="fr-FR" dirty="0"/>
              <a:t>:</a:t>
            </a:r>
          </a:p>
          <a:p>
            <a:pPr algn="just">
              <a:buFont typeface="Wingdings" pitchFamily="2" charset="2"/>
              <a:buChar char="Ø"/>
            </a:pPr>
            <a:r>
              <a:rPr lang="fr-FR" b="1" dirty="0"/>
              <a:t>Les responsables hiérarchiques </a:t>
            </a:r>
            <a:r>
              <a:rPr lang="fr-FR" dirty="0"/>
              <a:t>chargés de la gestion de l’information;</a:t>
            </a:r>
          </a:p>
          <a:p>
            <a:pPr algn="just">
              <a:buFont typeface="Wingdings" pitchFamily="2" charset="2"/>
              <a:buChar char="Ø"/>
            </a:pPr>
            <a:r>
              <a:rPr lang="fr-FR" b="1" dirty="0"/>
              <a:t>La grille des programmes.</a:t>
            </a:r>
          </a:p>
          <a:p>
            <a:pPr algn="just">
              <a:buFont typeface="Wingdings" pitchFamily="2" charset="2"/>
              <a:buChar char="§"/>
            </a:pPr>
            <a:r>
              <a:rPr lang="fr-FR" b="1" dirty="0"/>
              <a:t>Le premier est exercé par les responsables hiérarchiques</a:t>
            </a:r>
            <a:r>
              <a:rPr lang="fr-FR" dirty="0"/>
              <a:t>. Ils détiennent </a:t>
            </a:r>
            <a:r>
              <a:rPr lang="fr-FR" b="1" dirty="0"/>
              <a:t>le pouvoir de sélectionner</a:t>
            </a:r>
            <a:r>
              <a:rPr lang="fr-FR" dirty="0"/>
              <a:t> les éléments de contenus et de </a:t>
            </a:r>
            <a:r>
              <a:rPr lang="fr-FR" b="1" dirty="0"/>
              <a:t>décider</a:t>
            </a:r>
            <a:r>
              <a:rPr lang="fr-FR" dirty="0"/>
              <a:t> ce qui est bon pour la  diffusion.   </a:t>
            </a:r>
          </a:p>
          <a:p>
            <a:pPr algn="just">
              <a:buFont typeface="Wingdings" pitchFamily="2" charset="2"/>
              <a:buChar char="§"/>
            </a:pPr>
            <a:r>
              <a:rPr lang="fr-FR" dirty="0"/>
              <a:t>Il y a également </a:t>
            </a:r>
            <a:r>
              <a:rPr lang="fr-FR" b="1" dirty="0"/>
              <a:t>les journalistes eux-mêmes </a:t>
            </a:r>
            <a:r>
              <a:rPr lang="fr-FR" dirty="0"/>
              <a:t>qui </a:t>
            </a:r>
            <a:r>
              <a:rPr lang="fr-FR" b="1" dirty="0"/>
              <a:t>s’appliquent de la censure </a:t>
            </a:r>
            <a:r>
              <a:rPr lang="fr-FR" dirty="0"/>
              <a:t>à cause certainement de leur</a:t>
            </a:r>
            <a:r>
              <a:rPr lang="fr-FR" b="1" dirty="0"/>
              <a:t> statut de fonctionnaire de l’Etat</a:t>
            </a:r>
            <a:r>
              <a:rPr lang="fr-FR" dirty="0"/>
              <a:t>.</a:t>
            </a:r>
          </a:p>
          <a:p>
            <a:pPr marL="0" indent="0" algn="just">
              <a:buNone/>
            </a:pPr>
            <a:endParaRPr lang="fr-FR" dirty="0"/>
          </a:p>
          <a:p>
            <a:endParaRPr lang="fr-FR" dirty="0"/>
          </a:p>
        </p:txBody>
      </p:sp>
    </p:spTree>
    <p:extLst>
      <p:ext uri="{BB962C8B-B14F-4D97-AF65-F5344CB8AC3E}">
        <p14:creationId xmlns:p14="http://schemas.microsoft.com/office/powerpoint/2010/main" val="28581467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EC4F6B-EDAF-4149-B23F-35DBE8FD188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5BF9EA5-C08C-C84E-AA36-17B63B4BE430}"/>
              </a:ext>
            </a:extLst>
          </p:cNvPr>
          <p:cNvSpPr>
            <a:spLocks noGrp="1"/>
          </p:cNvSpPr>
          <p:nvPr>
            <p:ph idx="1"/>
          </p:nvPr>
        </p:nvSpPr>
        <p:spPr/>
        <p:txBody>
          <a:bodyPr/>
          <a:lstStyle/>
          <a:p>
            <a:pPr>
              <a:buFont typeface="Wingdings" pitchFamily="2" charset="2"/>
              <a:buChar char="§"/>
            </a:pPr>
            <a:r>
              <a:rPr lang="fr-FR" b="1" dirty="0"/>
              <a:t>Le deuxième niveau de contrôle </a:t>
            </a:r>
            <a:r>
              <a:rPr lang="fr-FR" dirty="0"/>
              <a:t>est celui de </a:t>
            </a:r>
            <a:r>
              <a:rPr lang="fr-FR" b="1" dirty="0"/>
              <a:t>la grille des programmes </a:t>
            </a:r>
            <a:r>
              <a:rPr lang="fr-FR" dirty="0"/>
              <a:t>qui est conçue et élaborée par les soins de la tutelle administrative. Elle est souvent </a:t>
            </a:r>
            <a:r>
              <a:rPr lang="fr-FR" b="1" dirty="0"/>
              <a:t>bien achalandé  par des ‘’produits’’ moins polluant, </a:t>
            </a:r>
            <a:r>
              <a:rPr lang="fr-FR" dirty="0"/>
              <a:t>sinon pas de tout.  Autrement, ils </a:t>
            </a:r>
            <a:r>
              <a:rPr lang="fr-FR" b="1" dirty="0"/>
              <a:t>ne figureront pas</a:t>
            </a:r>
            <a:r>
              <a:rPr lang="fr-FR" dirty="0"/>
              <a:t> sur les rayons. </a:t>
            </a:r>
          </a:p>
        </p:txBody>
      </p:sp>
    </p:spTree>
    <p:extLst>
      <p:ext uri="{BB962C8B-B14F-4D97-AF65-F5344CB8AC3E}">
        <p14:creationId xmlns:p14="http://schemas.microsoft.com/office/powerpoint/2010/main" val="21632240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8CEDE0-AC27-8541-8076-35DCC2EE79FE}"/>
              </a:ext>
            </a:extLst>
          </p:cNvPr>
          <p:cNvSpPr>
            <a:spLocks noGrp="1"/>
          </p:cNvSpPr>
          <p:nvPr>
            <p:ph type="title"/>
          </p:nvPr>
        </p:nvSpPr>
        <p:spPr/>
        <p:txBody>
          <a:bodyPr/>
          <a:lstStyle/>
          <a:p>
            <a:pPr algn="ctr"/>
            <a:r>
              <a:rPr lang="fr-FR" dirty="0"/>
              <a:t>Archétype de la gouvernance des médias d’Etat</a:t>
            </a:r>
          </a:p>
        </p:txBody>
      </p:sp>
      <p:graphicFrame>
        <p:nvGraphicFramePr>
          <p:cNvPr id="4" name="Espace réservé du contenu 3">
            <a:extLst>
              <a:ext uri="{FF2B5EF4-FFF2-40B4-BE49-F238E27FC236}">
                <a16:creationId xmlns:a16="http://schemas.microsoft.com/office/drawing/2014/main" id="{F0B54204-815C-CB43-8813-0DEFCB807737}"/>
              </a:ext>
            </a:extLst>
          </p:cNvPr>
          <p:cNvGraphicFramePr>
            <a:graphicFrameLocks noGrp="1"/>
          </p:cNvGraphicFramePr>
          <p:nvPr>
            <p:ph idx="1"/>
            <p:extLst>
              <p:ext uri="{D42A27DB-BD31-4B8C-83A1-F6EECF244321}">
                <p14:modId xmlns:p14="http://schemas.microsoft.com/office/powerpoint/2010/main" val="217734791"/>
              </p:ext>
            </p:extLst>
          </p:nvPr>
        </p:nvGraphicFramePr>
        <p:xfrm>
          <a:off x="1450975" y="2016125"/>
          <a:ext cx="9604376" cy="4399280"/>
        </p:xfrm>
        <a:graphic>
          <a:graphicData uri="http://schemas.openxmlformats.org/drawingml/2006/table">
            <a:tbl>
              <a:tblPr firstRow="1" bandRow="1">
                <a:tableStyleId>{5C22544A-7EE6-4342-B048-85BDC9FD1C3A}</a:tableStyleId>
              </a:tblPr>
              <a:tblGrid>
                <a:gridCol w="4802188">
                  <a:extLst>
                    <a:ext uri="{9D8B030D-6E8A-4147-A177-3AD203B41FA5}">
                      <a16:colId xmlns:a16="http://schemas.microsoft.com/office/drawing/2014/main" val="2005666833"/>
                    </a:ext>
                  </a:extLst>
                </a:gridCol>
                <a:gridCol w="4802188">
                  <a:extLst>
                    <a:ext uri="{9D8B030D-6E8A-4147-A177-3AD203B41FA5}">
                      <a16:colId xmlns:a16="http://schemas.microsoft.com/office/drawing/2014/main" val="1613334470"/>
                    </a:ext>
                  </a:extLst>
                </a:gridCol>
              </a:tblGrid>
              <a:tr h="370840">
                <a:tc>
                  <a:txBody>
                    <a:bodyPr/>
                    <a:lstStyle/>
                    <a:p>
                      <a:r>
                        <a:rPr lang="fr-FR" dirty="0"/>
                        <a:t>          Les leviers</a:t>
                      </a:r>
                    </a:p>
                  </a:txBody>
                  <a:tcPr/>
                </a:tc>
                <a:tc>
                  <a:txBody>
                    <a:bodyPr/>
                    <a:lstStyle/>
                    <a:p>
                      <a:r>
                        <a:rPr lang="fr-FR" dirty="0"/>
                        <a:t>     Les pratiques</a:t>
                      </a:r>
                    </a:p>
                  </a:txBody>
                  <a:tcPr/>
                </a:tc>
                <a:extLst>
                  <a:ext uri="{0D108BD9-81ED-4DB2-BD59-A6C34878D82A}">
                    <a16:rowId xmlns:a16="http://schemas.microsoft.com/office/drawing/2014/main" val="42601735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Centralisation du pouvoir  de décisions</a:t>
                      </a:r>
                    </a:p>
                    <a:p>
                      <a:endParaRPr lang="fr-FR" dirty="0"/>
                    </a:p>
                  </a:txBody>
                  <a:tcPr/>
                </a:tc>
                <a:tc>
                  <a:txBody>
                    <a:bodyPr/>
                    <a:lstStyle/>
                    <a:p>
                      <a:r>
                        <a:rPr lang="fr-FR" dirty="0"/>
                        <a:t>- Surveillance à tous les niveaux</a:t>
                      </a:r>
                    </a:p>
                    <a:p>
                      <a:r>
                        <a:rPr lang="fr-FR" dirty="0"/>
                        <a:t> - Prise de décisions au sommet</a:t>
                      </a:r>
                    </a:p>
                    <a:p>
                      <a:endParaRPr lang="fr-FR" dirty="0"/>
                    </a:p>
                  </a:txBody>
                  <a:tcPr/>
                </a:tc>
                <a:extLst>
                  <a:ext uri="{0D108BD9-81ED-4DB2-BD59-A6C34878D82A}">
                    <a16:rowId xmlns:a16="http://schemas.microsoft.com/office/drawing/2014/main" val="1619532385"/>
                  </a:ext>
                </a:extLst>
              </a:tr>
              <a:tr h="2213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Autorité et Obéissance</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Instructions,</a:t>
                      </a:r>
                      <a:r>
                        <a:rPr lang="fr-FR" baseline="0" dirty="0"/>
                        <a:t> Exécutions immédiate, sanctions.</a:t>
                      </a:r>
                      <a:endParaRPr lang="fr-FR" dirty="0"/>
                    </a:p>
                    <a:p>
                      <a:endParaRPr lang="fr-FR" dirty="0"/>
                    </a:p>
                  </a:txBody>
                  <a:tcPr/>
                </a:tc>
                <a:extLst>
                  <a:ext uri="{0D108BD9-81ED-4DB2-BD59-A6C34878D82A}">
                    <a16:rowId xmlns:a16="http://schemas.microsoft.com/office/drawing/2014/main" val="19581748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Rigidité et opacité de l’administration</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Lenteur dans les prises de décision;</a:t>
                      </a:r>
                      <a:r>
                        <a:rPr lang="fr-FR" baseline="0" dirty="0"/>
                        <a:t>  la Méfiance à l’égard employés; sanctions, manque transparence.</a:t>
                      </a:r>
                      <a:endParaRPr lang="fr-FR" dirty="0"/>
                    </a:p>
                    <a:p>
                      <a:endParaRPr lang="fr-FR" dirty="0"/>
                    </a:p>
                  </a:txBody>
                  <a:tcPr/>
                </a:tc>
                <a:extLst>
                  <a:ext uri="{0D108BD9-81ED-4DB2-BD59-A6C34878D82A}">
                    <a16:rowId xmlns:a16="http://schemas.microsoft.com/office/drawing/2014/main" val="26230816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Manque de confiance aux employés</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 P</a:t>
                      </a:r>
                      <a:r>
                        <a:rPr lang="fr-FR" baseline="0" dirty="0"/>
                        <a:t>rises de décision; sans les employés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baseline="0" dirty="0"/>
                        <a:t> - Initiatives individuelles et  Créativité non  encouragées par les dirigeants.</a:t>
                      </a:r>
                      <a:endParaRPr lang="fr-FR" dirty="0"/>
                    </a:p>
                    <a:p>
                      <a:endParaRPr lang="fr-FR" dirty="0"/>
                    </a:p>
                  </a:txBody>
                  <a:tcPr/>
                </a:tc>
                <a:extLst>
                  <a:ext uri="{0D108BD9-81ED-4DB2-BD59-A6C34878D82A}">
                    <a16:rowId xmlns:a16="http://schemas.microsoft.com/office/drawing/2014/main" val="457757278"/>
                  </a:ext>
                </a:extLst>
              </a:tr>
              <a:tr h="370840">
                <a:tc>
                  <a:txBody>
                    <a:bodyPr/>
                    <a:lstStyle/>
                    <a:p>
                      <a:endParaRPr lang="fr-FR"/>
                    </a:p>
                  </a:txBody>
                  <a:tcPr/>
                </a:tc>
                <a:tc>
                  <a:txBody>
                    <a:bodyPr/>
                    <a:lstStyle/>
                    <a:p>
                      <a:endParaRPr lang="fr-FR" dirty="0"/>
                    </a:p>
                  </a:txBody>
                  <a:tcPr/>
                </a:tc>
                <a:extLst>
                  <a:ext uri="{0D108BD9-81ED-4DB2-BD59-A6C34878D82A}">
                    <a16:rowId xmlns:a16="http://schemas.microsoft.com/office/drawing/2014/main" val="2729761217"/>
                  </a:ext>
                </a:extLst>
              </a:tr>
            </a:tbl>
          </a:graphicData>
        </a:graphic>
      </p:graphicFrame>
    </p:spTree>
    <p:extLst>
      <p:ext uri="{BB962C8B-B14F-4D97-AF65-F5344CB8AC3E}">
        <p14:creationId xmlns:p14="http://schemas.microsoft.com/office/powerpoint/2010/main" val="22495104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85A83B-AC23-DF46-8266-655FB7DE2DBA}"/>
              </a:ext>
            </a:extLst>
          </p:cNvPr>
          <p:cNvSpPr>
            <a:spLocks noGrp="1"/>
          </p:cNvSpPr>
          <p:nvPr>
            <p:ph type="title"/>
          </p:nvPr>
        </p:nvSpPr>
        <p:spPr/>
        <p:txBody>
          <a:bodyPr/>
          <a:lstStyle/>
          <a:p>
            <a:endParaRPr lang="fr-FR"/>
          </a:p>
        </p:txBody>
      </p:sp>
      <p:graphicFrame>
        <p:nvGraphicFramePr>
          <p:cNvPr id="4" name="Espace réservé du contenu 3">
            <a:extLst>
              <a:ext uri="{FF2B5EF4-FFF2-40B4-BE49-F238E27FC236}">
                <a16:creationId xmlns:a16="http://schemas.microsoft.com/office/drawing/2014/main" id="{C8C537DB-C830-1A4A-8E1E-013777448D85}"/>
              </a:ext>
            </a:extLst>
          </p:cNvPr>
          <p:cNvGraphicFramePr>
            <a:graphicFrameLocks noGrp="1"/>
          </p:cNvGraphicFramePr>
          <p:nvPr>
            <p:ph idx="1"/>
            <p:extLst>
              <p:ext uri="{D42A27DB-BD31-4B8C-83A1-F6EECF244321}">
                <p14:modId xmlns:p14="http://schemas.microsoft.com/office/powerpoint/2010/main" val="808314047"/>
              </p:ext>
            </p:extLst>
          </p:nvPr>
        </p:nvGraphicFramePr>
        <p:xfrm>
          <a:off x="1450975" y="2016125"/>
          <a:ext cx="9604376" cy="6969760"/>
        </p:xfrm>
        <a:graphic>
          <a:graphicData uri="http://schemas.openxmlformats.org/drawingml/2006/table">
            <a:tbl>
              <a:tblPr firstRow="1" bandRow="1">
                <a:tableStyleId>{5C22544A-7EE6-4342-B048-85BDC9FD1C3A}</a:tableStyleId>
              </a:tblPr>
              <a:tblGrid>
                <a:gridCol w="4802188">
                  <a:extLst>
                    <a:ext uri="{9D8B030D-6E8A-4147-A177-3AD203B41FA5}">
                      <a16:colId xmlns:a16="http://schemas.microsoft.com/office/drawing/2014/main" val="1514276821"/>
                    </a:ext>
                  </a:extLst>
                </a:gridCol>
                <a:gridCol w="4802188">
                  <a:extLst>
                    <a:ext uri="{9D8B030D-6E8A-4147-A177-3AD203B41FA5}">
                      <a16:colId xmlns:a16="http://schemas.microsoft.com/office/drawing/2014/main" val="1760388965"/>
                    </a:ext>
                  </a:extLst>
                </a:gridCol>
              </a:tblGrid>
              <a:tr h="370840">
                <a:tc>
                  <a:txBody>
                    <a:bodyPr/>
                    <a:lstStyle/>
                    <a:p>
                      <a:r>
                        <a:rPr lang="fr-FR" dirty="0"/>
                        <a:t>  Les leviers (suite)</a:t>
                      </a:r>
                    </a:p>
                  </a:txBody>
                  <a:tcPr/>
                </a:tc>
                <a:tc>
                  <a:txBody>
                    <a:bodyPr/>
                    <a:lstStyle/>
                    <a:p>
                      <a:r>
                        <a:rPr lang="fr-FR" dirty="0"/>
                        <a:t>  Les pratiques (suite)</a:t>
                      </a:r>
                    </a:p>
                  </a:txBody>
                  <a:tcPr/>
                </a:tc>
                <a:extLst>
                  <a:ext uri="{0D108BD9-81ED-4DB2-BD59-A6C34878D82A}">
                    <a16:rowId xmlns:a16="http://schemas.microsoft.com/office/drawing/2014/main" val="41076804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L’intérêt porté  en priorité</a:t>
                      </a:r>
                      <a:r>
                        <a:rPr lang="fr-FR" baseline="0" dirty="0"/>
                        <a:t> </a:t>
                      </a:r>
                      <a:r>
                        <a:rPr lang="fr-FR" dirty="0"/>
                        <a:t>sur les tâches et non aux employés</a:t>
                      </a:r>
                    </a:p>
                    <a:p>
                      <a:endParaRPr lang="fr-FR" dirty="0"/>
                    </a:p>
                  </a:txBody>
                  <a:tcPr/>
                </a:tc>
                <a:tc>
                  <a:txBody>
                    <a:bodyPr/>
                    <a:lstStyle/>
                    <a:p>
                      <a:r>
                        <a:rPr lang="fr-FR" dirty="0"/>
                        <a:t>Ressources humaines non valorisées et non accompagnées sur le plan professionnel et de développement</a:t>
                      </a:r>
                      <a:r>
                        <a:rPr lang="fr-FR" baseline="0" dirty="0"/>
                        <a:t> personnel</a:t>
                      </a:r>
                      <a:endParaRPr lang="fr-FR" dirty="0"/>
                    </a:p>
                  </a:txBody>
                  <a:tcPr/>
                </a:tc>
                <a:extLst>
                  <a:ext uri="{0D108BD9-81ED-4DB2-BD59-A6C34878D82A}">
                    <a16:rowId xmlns:a16="http://schemas.microsoft.com/office/drawing/2014/main" val="137115122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Dépendance éditoriale</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Ingérence répétée de l’autorité politique et administrative dans la production de contenus;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 Faiblesses du gouvernement non exposées.</a:t>
                      </a:r>
                    </a:p>
                    <a:p>
                      <a:endParaRPr lang="fr-FR" dirty="0"/>
                    </a:p>
                  </a:txBody>
                  <a:tcPr/>
                </a:tc>
                <a:extLst>
                  <a:ext uri="{0D108BD9-81ED-4DB2-BD59-A6C34878D82A}">
                    <a16:rowId xmlns:a16="http://schemas.microsoft.com/office/drawing/2014/main" val="373982092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Restriction</a:t>
                      </a:r>
                      <a:r>
                        <a:rPr lang="fr-FR" baseline="0" dirty="0"/>
                        <a:t> de</a:t>
                      </a:r>
                      <a:r>
                        <a:rPr lang="fr-FR" dirty="0"/>
                        <a:t> la liberté d’action</a:t>
                      </a:r>
                    </a:p>
                    <a:p>
                      <a:endParaRPr lang="fr-FR" dirty="0"/>
                    </a:p>
                  </a:txBody>
                  <a:tcPr/>
                </a:tc>
                <a:tc>
                  <a:txBody>
                    <a:bodyPr/>
                    <a:lstStyle/>
                    <a:p>
                      <a:r>
                        <a:rPr lang="fr-FR" dirty="0"/>
                        <a:t>Censure et autocensure</a:t>
                      </a:r>
                    </a:p>
                  </a:txBody>
                  <a:tcPr/>
                </a:tc>
                <a:extLst>
                  <a:ext uri="{0D108BD9-81ED-4DB2-BD59-A6C34878D82A}">
                    <a16:rowId xmlns:a16="http://schemas.microsoft.com/office/drawing/2014/main" val="38475228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Restriction</a:t>
                      </a:r>
                      <a:r>
                        <a:rPr lang="fr-FR" baseline="0" dirty="0"/>
                        <a:t> de l’</a:t>
                      </a:r>
                      <a:r>
                        <a:rPr lang="fr-FR" dirty="0"/>
                        <a:t>autonomie de gestion</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Gestion centralisée, autorisation des dépenses,</a:t>
                      </a:r>
                      <a:r>
                        <a:rPr lang="fr-FR" baseline="0" dirty="0"/>
                        <a:t> gestion intégrée.</a:t>
                      </a:r>
                      <a:endParaRPr lang="fr-FR" dirty="0"/>
                    </a:p>
                    <a:p>
                      <a:endParaRPr lang="fr-FR" dirty="0"/>
                    </a:p>
                  </a:txBody>
                  <a:tcPr/>
                </a:tc>
                <a:extLst>
                  <a:ext uri="{0D108BD9-81ED-4DB2-BD59-A6C34878D82A}">
                    <a16:rowId xmlns:a16="http://schemas.microsoft.com/office/drawing/2014/main" val="34127938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Mode de désignation discrétionnaire</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Précarité des postes, fragilité de la légitimité, fragilité de la capacité managériale.</a:t>
                      </a:r>
                    </a:p>
                    <a:p>
                      <a:endParaRPr lang="fr-FR" dirty="0"/>
                    </a:p>
                  </a:txBody>
                  <a:tcPr/>
                </a:tc>
                <a:extLst>
                  <a:ext uri="{0D108BD9-81ED-4DB2-BD59-A6C34878D82A}">
                    <a16:rowId xmlns:a16="http://schemas.microsoft.com/office/drawing/2014/main" val="2723596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Relations de subordination</a:t>
                      </a:r>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Méfiance, affective, clientélisme, appartenance idéologique, politique,</a:t>
                      </a:r>
                      <a:r>
                        <a:rPr lang="fr-FR" baseline="0" dirty="0"/>
                        <a:t> régionaliste, etc.</a:t>
                      </a:r>
                      <a:endParaRPr lang="fr-FR" dirty="0"/>
                    </a:p>
                    <a:p>
                      <a:r>
                        <a:rPr lang="fr-FR" dirty="0"/>
                        <a:t> </a:t>
                      </a:r>
                    </a:p>
                  </a:txBody>
                  <a:tcPr/>
                </a:tc>
                <a:extLst>
                  <a:ext uri="{0D108BD9-81ED-4DB2-BD59-A6C34878D82A}">
                    <a16:rowId xmlns:a16="http://schemas.microsoft.com/office/drawing/2014/main" val="3526874139"/>
                  </a:ext>
                </a:extLst>
              </a:tr>
              <a:tr h="370840">
                <a:tc>
                  <a:txBody>
                    <a:bodyPr/>
                    <a:lstStyle/>
                    <a:p>
                      <a:endParaRPr lang="fr-FR" dirty="0"/>
                    </a:p>
                  </a:txBody>
                  <a:tcPr/>
                </a:tc>
                <a:tc>
                  <a:txBody>
                    <a:bodyPr/>
                    <a:lstStyle/>
                    <a:p>
                      <a:endParaRPr lang="fr-FR" dirty="0"/>
                    </a:p>
                  </a:txBody>
                  <a:tcPr/>
                </a:tc>
                <a:extLst>
                  <a:ext uri="{0D108BD9-81ED-4DB2-BD59-A6C34878D82A}">
                    <a16:rowId xmlns:a16="http://schemas.microsoft.com/office/drawing/2014/main" val="614540810"/>
                  </a:ext>
                </a:extLst>
              </a:tr>
              <a:tr h="370840">
                <a:tc>
                  <a:txBody>
                    <a:bodyPr/>
                    <a:lstStyle/>
                    <a:p>
                      <a:endParaRPr lang="fr-FR" dirty="0"/>
                    </a:p>
                  </a:txBody>
                  <a:tcPr/>
                </a:tc>
                <a:tc>
                  <a:txBody>
                    <a:bodyPr/>
                    <a:lstStyle/>
                    <a:p>
                      <a:endParaRPr lang="fr-FR" dirty="0"/>
                    </a:p>
                  </a:txBody>
                  <a:tcPr/>
                </a:tc>
                <a:extLst>
                  <a:ext uri="{0D108BD9-81ED-4DB2-BD59-A6C34878D82A}">
                    <a16:rowId xmlns:a16="http://schemas.microsoft.com/office/drawing/2014/main" val="776587903"/>
                  </a:ext>
                </a:extLst>
              </a:tr>
              <a:tr h="370840">
                <a:tc>
                  <a:txBody>
                    <a:bodyPr/>
                    <a:lstStyle/>
                    <a:p>
                      <a:endParaRPr lang="fr-FR"/>
                    </a:p>
                  </a:txBody>
                  <a:tcPr/>
                </a:tc>
                <a:tc>
                  <a:txBody>
                    <a:bodyPr/>
                    <a:lstStyle/>
                    <a:p>
                      <a:endParaRPr lang="fr-FR" dirty="0"/>
                    </a:p>
                  </a:txBody>
                  <a:tcPr/>
                </a:tc>
                <a:extLst>
                  <a:ext uri="{0D108BD9-81ED-4DB2-BD59-A6C34878D82A}">
                    <a16:rowId xmlns:a16="http://schemas.microsoft.com/office/drawing/2014/main" val="314457608"/>
                  </a:ext>
                </a:extLst>
              </a:tr>
            </a:tbl>
          </a:graphicData>
        </a:graphic>
      </p:graphicFrame>
    </p:spTree>
    <p:extLst>
      <p:ext uri="{BB962C8B-B14F-4D97-AF65-F5344CB8AC3E}">
        <p14:creationId xmlns:p14="http://schemas.microsoft.com/office/powerpoint/2010/main" val="14798700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5DACD1-3293-F447-BA30-CFFBD0880551}"/>
              </a:ext>
            </a:extLst>
          </p:cNvPr>
          <p:cNvSpPr>
            <a:spLocks noGrp="1"/>
          </p:cNvSpPr>
          <p:nvPr>
            <p:ph type="title"/>
          </p:nvPr>
        </p:nvSpPr>
        <p:spPr/>
        <p:txBody>
          <a:bodyPr/>
          <a:lstStyle/>
          <a:p>
            <a:endParaRPr lang="fr-FR"/>
          </a:p>
        </p:txBody>
      </p:sp>
      <p:graphicFrame>
        <p:nvGraphicFramePr>
          <p:cNvPr id="4" name="Espace réservé du contenu 3">
            <a:extLst>
              <a:ext uri="{FF2B5EF4-FFF2-40B4-BE49-F238E27FC236}">
                <a16:creationId xmlns:a16="http://schemas.microsoft.com/office/drawing/2014/main" id="{59F7E193-4158-9C4F-833F-DF2A7ACDABA1}"/>
              </a:ext>
            </a:extLst>
          </p:cNvPr>
          <p:cNvGraphicFramePr>
            <a:graphicFrameLocks noGrp="1"/>
          </p:cNvGraphicFramePr>
          <p:nvPr>
            <p:ph idx="1"/>
            <p:extLst>
              <p:ext uri="{D42A27DB-BD31-4B8C-83A1-F6EECF244321}">
                <p14:modId xmlns:p14="http://schemas.microsoft.com/office/powerpoint/2010/main" val="4143670973"/>
              </p:ext>
            </p:extLst>
          </p:nvPr>
        </p:nvGraphicFramePr>
        <p:xfrm>
          <a:off x="1450975" y="2016125"/>
          <a:ext cx="9604376" cy="2672080"/>
        </p:xfrm>
        <a:graphic>
          <a:graphicData uri="http://schemas.openxmlformats.org/drawingml/2006/table">
            <a:tbl>
              <a:tblPr firstRow="1" bandRow="1">
                <a:tableStyleId>{5C22544A-7EE6-4342-B048-85BDC9FD1C3A}</a:tableStyleId>
              </a:tblPr>
              <a:tblGrid>
                <a:gridCol w="4802188">
                  <a:extLst>
                    <a:ext uri="{9D8B030D-6E8A-4147-A177-3AD203B41FA5}">
                      <a16:colId xmlns:a16="http://schemas.microsoft.com/office/drawing/2014/main" val="3894313436"/>
                    </a:ext>
                  </a:extLst>
                </a:gridCol>
                <a:gridCol w="4802188">
                  <a:extLst>
                    <a:ext uri="{9D8B030D-6E8A-4147-A177-3AD203B41FA5}">
                      <a16:colId xmlns:a16="http://schemas.microsoft.com/office/drawing/2014/main" val="4032842147"/>
                    </a:ext>
                  </a:extLst>
                </a:gridCol>
              </a:tblGrid>
              <a:tr h="370840">
                <a:tc>
                  <a:txBody>
                    <a:bodyPr/>
                    <a:lstStyle/>
                    <a:p>
                      <a:r>
                        <a:rPr lang="fr-FR" dirty="0"/>
                        <a:t> Les leviers (suite)</a:t>
                      </a:r>
                    </a:p>
                  </a:txBody>
                  <a:tcPr/>
                </a:tc>
                <a:tc>
                  <a:txBody>
                    <a:bodyPr/>
                    <a:lstStyle/>
                    <a:p>
                      <a:r>
                        <a:rPr lang="fr-FR" dirty="0"/>
                        <a:t> Les pratiques (suite)</a:t>
                      </a:r>
                    </a:p>
                  </a:txBody>
                  <a:tcPr/>
                </a:tc>
                <a:extLst>
                  <a:ext uri="{0D108BD9-81ED-4DB2-BD59-A6C34878D82A}">
                    <a16:rowId xmlns:a16="http://schemas.microsoft.com/office/drawing/2014/main" val="20974832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Verticalité de l’information et de la communication ;  Circulation restreinte au niveau des privilégiés.</a:t>
                      </a:r>
                    </a:p>
                    <a:p>
                      <a:endParaRPr lang="fr-FR" dirty="0"/>
                    </a:p>
                  </a:txBody>
                  <a:tcPr/>
                </a:tc>
                <a:tc>
                  <a:txBody>
                    <a:bodyPr/>
                    <a:lstStyle/>
                    <a:p>
                      <a:r>
                        <a:rPr lang="fr-FR" dirty="0"/>
                        <a:t>Par instructions,  décisions, recommandations, compte-rendu, etc.</a:t>
                      </a:r>
                    </a:p>
                    <a:p>
                      <a:r>
                        <a:rPr lang="fr-FR" dirty="0"/>
                        <a:t>Asymétrie  dans la circulation de l’information.</a:t>
                      </a:r>
                    </a:p>
                    <a:p>
                      <a:endParaRPr lang="fr-FR" dirty="0"/>
                    </a:p>
                  </a:txBody>
                  <a:tcPr/>
                </a:tc>
                <a:extLst>
                  <a:ext uri="{0D108BD9-81ED-4DB2-BD59-A6C34878D82A}">
                    <a16:rowId xmlns:a16="http://schemas.microsoft.com/office/drawing/2014/main" val="3805124564"/>
                  </a:ext>
                </a:extLst>
              </a:tr>
              <a:tr h="370840">
                <a:tc>
                  <a:txBody>
                    <a:bodyPr/>
                    <a:lstStyle/>
                    <a:p>
                      <a:endParaRPr lang="fr-FR"/>
                    </a:p>
                  </a:txBody>
                  <a:tcPr/>
                </a:tc>
                <a:tc>
                  <a:txBody>
                    <a:bodyPr/>
                    <a:lstStyle/>
                    <a:p>
                      <a:endParaRPr lang="fr-FR"/>
                    </a:p>
                  </a:txBody>
                  <a:tcPr/>
                </a:tc>
                <a:extLst>
                  <a:ext uri="{0D108BD9-81ED-4DB2-BD59-A6C34878D82A}">
                    <a16:rowId xmlns:a16="http://schemas.microsoft.com/office/drawing/2014/main" val="43017977"/>
                  </a:ext>
                </a:extLst>
              </a:tr>
              <a:tr h="370840">
                <a:tc>
                  <a:txBody>
                    <a:bodyPr/>
                    <a:lstStyle/>
                    <a:p>
                      <a:endParaRPr lang="fr-FR"/>
                    </a:p>
                  </a:txBody>
                  <a:tcPr/>
                </a:tc>
                <a:tc>
                  <a:txBody>
                    <a:bodyPr/>
                    <a:lstStyle/>
                    <a:p>
                      <a:endParaRPr lang="fr-FR"/>
                    </a:p>
                  </a:txBody>
                  <a:tcPr/>
                </a:tc>
                <a:extLst>
                  <a:ext uri="{0D108BD9-81ED-4DB2-BD59-A6C34878D82A}">
                    <a16:rowId xmlns:a16="http://schemas.microsoft.com/office/drawing/2014/main" val="1505463655"/>
                  </a:ext>
                </a:extLst>
              </a:tr>
              <a:tr h="370840">
                <a:tc>
                  <a:txBody>
                    <a:bodyPr/>
                    <a:lstStyle/>
                    <a:p>
                      <a:endParaRPr lang="fr-FR"/>
                    </a:p>
                  </a:txBody>
                  <a:tcPr/>
                </a:tc>
                <a:tc>
                  <a:txBody>
                    <a:bodyPr/>
                    <a:lstStyle/>
                    <a:p>
                      <a:endParaRPr lang="fr-FR" dirty="0"/>
                    </a:p>
                  </a:txBody>
                  <a:tcPr/>
                </a:tc>
                <a:extLst>
                  <a:ext uri="{0D108BD9-81ED-4DB2-BD59-A6C34878D82A}">
                    <a16:rowId xmlns:a16="http://schemas.microsoft.com/office/drawing/2014/main" val="642687990"/>
                  </a:ext>
                </a:extLst>
              </a:tr>
            </a:tbl>
          </a:graphicData>
        </a:graphic>
      </p:graphicFrame>
    </p:spTree>
    <p:extLst>
      <p:ext uri="{BB962C8B-B14F-4D97-AF65-F5344CB8AC3E}">
        <p14:creationId xmlns:p14="http://schemas.microsoft.com/office/powerpoint/2010/main" val="110313518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231203-AD6D-A645-855F-D4F1D34DB61A}"/>
              </a:ext>
            </a:extLst>
          </p:cNvPr>
          <p:cNvSpPr>
            <a:spLocks noGrp="1"/>
          </p:cNvSpPr>
          <p:nvPr>
            <p:ph type="title"/>
          </p:nvPr>
        </p:nvSpPr>
        <p:spPr/>
        <p:txBody>
          <a:bodyPr/>
          <a:lstStyle/>
          <a:p>
            <a:pPr algn="ctr"/>
            <a:r>
              <a:rPr lang="fr-FR" dirty="0"/>
              <a:t>APPROCHES DE SOLLUTION : GOUVERNANCE PARTICIPATIVE DE TYPE HOLACRATIE</a:t>
            </a:r>
          </a:p>
        </p:txBody>
      </p:sp>
      <p:sp>
        <p:nvSpPr>
          <p:cNvPr id="3" name="Espace réservé du contenu 2">
            <a:extLst>
              <a:ext uri="{FF2B5EF4-FFF2-40B4-BE49-F238E27FC236}">
                <a16:creationId xmlns:a16="http://schemas.microsoft.com/office/drawing/2014/main" id="{8BCFEEB3-E17D-D046-9F07-29D70F82F562}"/>
              </a:ext>
            </a:extLst>
          </p:cNvPr>
          <p:cNvSpPr>
            <a:spLocks noGrp="1"/>
          </p:cNvSpPr>
          <p:nvPr>
            <p:ph idx="1"/>
          </p:nvPr>
        </p:nvSpPr>
        <p:spPr/>
        <p:txBody>
          <a:bodyPr>
            <a:normAutofit lnSpcReduction="10000"/>
          </a:bodyPr>
          <a:lstStyle/>
          <a:p>
            <a:pPr>
              <a:buFont typeface="Wingdings" pitchFamily="2" charset="2"/>
              <a:buChar char="Ø"/>
            </a:pPr>
            <a:r>
              <a:rPr lang="fr-FR" dirty="0"/>
              <a:t> </a:t>
            </a:r>
            <a:r>
              <a:rPr lang="fr-FR" b="1" dirty="0"/>
              <a:t>Fini, le dirigisme absolu </a:t>
            </a:r>
            <a:r>
              <a:rPr lang="fr-FR" dirty="0"/>
              <a:t>! </a:t>
            </a:r>
            <a:r>
              <a:rPr lang="fr-FR" b="1" dirty="0"/>
              <a:t>Le manager </a:t>
            </a:r>
            <a:r>
              <a:rPr lang="fr-FR" dirty="0"/>
              <a:t>est plutôt un </a:t>
            </a:r>
            <a:r>
              <a:rPr lang="fr-FR" b="1" dirty="0"/>
              <a:t>facilitateur ou un coordinateur</a:t>
            </a:r>
            <a:r>
              <a:rPr lang="fr-FR" dirty="0"/>
              <a:t>. Son pouvoir est redistribué aux </a:t>
            </a:r>
            <a:r>
              <a:rPr lang="fr-FR" b="1" dirty="0"/>
              <a:t>différents cercles </a:t>
            </a:r>
            <a:r>
              <a:rPr lang="fr-FR" dirty="0"/>
              <a:t>qui sont liés par des </a:t>
            </a:r>
            <a:r>
              <a:rPr lang="fr-FR" b="1" dirty="0"/>
              <a:t>relations professionnelles </a:t>
            </a:r>
            <a:r>
              <a:rPr lang="fr-FR" dirty="0"/>
              <a:t>et qui </a:t>
            </a:r>
            <a:r>
              <a:rPr lang="fr-FR" b="1" dirty="0"/>
              <a:t>agissent tous </a:t>
            </a:r>
            <a:r>
              <a:rPr lang="fr-FR" dirty="0"/>
              <a:t>à la réalisation de la </a:t>
            </a:r>
            <a:r>
              <a:rPr lang="fr-FR" b="1" dirty="0"/>
              <a:t>raison d’être </a:t>
            </a:r>
            <a:r>
              <a:rPr lang="fr-FR" dirty="0"/>
              <a:t>de l’entreprise. En d’autres termes, il s’agit de créer un </a:t>
            </a:r>
            <a:r>
              <a:rPr lang="fr-FR" b="1" dirty="0"/>
              <a:t>écosystème du Management et du self management autour de la raison d’être de l’organisation.</a:t>
            </a:r>
          </a:p>
          <a:p>
            <a:pPr>
              <a:buFont typeface="Wingdings" pitchFamily="2" charset="2"/>
              <a:buChar char="Ø"/>
            </a:pPr>
            <a:r>
              <a:rPr lang="fr-FR" dirty="0"/>
              <a:t>Pour faire simple</a:t>
            </a:r>
            <a:r>
              <a:rPr lang="fr-FR" b="1" dirty="0"/>
              <a:t>, </a:t>
            </a:r>
            <a:r>
              <a:rPr lang="fr-FR" dirty="0"/>
              <a:t>l’entreprise doit être envisagée comme des </a:t>
            </a:r>
            <a:r>
              <a:rPr lang="fr-FR" b="1" dirty="0"/>
              <a:t>micro-entreprise dont </a:t>
            </a:r>
            <a:r>
              <a:rPr lang="fr-FR" dirty="0"/>
              <a:t>chacune  a une </a:t>
            </a:r>
            <a:r>
              <a:rPr lang="fr-FR" b="1" dirty="0"/>
              <a:t>raison d’être, un rôle </a:t>
            </a:r>
            <a:r>
              <a:rPr lang="fr-FR" dirty="0"/>
              <a:t>à jouer et des </a:t>
            </a:r>
            <a:r>
              <a:rPr lang="fr-FR" b="1" dirty="0"/>
              <a:t>fonctions de management </a:t>
            </a:r>
            <a:r>
              <a:rPr lang="fr-FR" dirty="0"/>
              <a:t>qui lui aient propre. Le leader de chaque cercle peut s’affecter le rôle du manager plutôt du facilitateur.</a:t>
            </a:r>
          </a:p>
        </p:txBody>
      </p:sp>
    </p:spTree>
    <p:extLst>
      <p:ext uri="{BB962C8B-B14F-4D97-AF65-F5344CB8AC3E}">
        <p14:creationId xmlns:p14="http://schemas.microsoft.com/office/powerpoint/2010/main" val="10633637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973A4D-7A11-DF4D-BF02-2A8C36891454}"/>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68FBC519-F834-8C4B-B48A-9D039B4A99DB}"/>
              </a:ext>
            </a:extLst>
          </p:cNvPr>
          <p:cNvSpPr>
            <a:spLocks noGrp="1"/>
          </p:cNvSpPr>
          <p:nvPr>
            <p:ph idx="1"/>
          </p:nvPr>
        </p:nvSpPr>
        <p:spPr/>
        <p:txBody>
          <a:bodyPr/>
          <a:lstStyle/>
          <a:p>
            <a:pPr>
              <a:buFont typeface="Wingdings" pitchFamily="2" charset="2"/>
              <a:buChar char="Ø"/>
            </a:pPr>
            <a:r>
              <a:rPr lang="fr-FR" b="1" dirty="0"/>
              <a:t>La Raison d’être </a:t>
            </a:r>
            <a:r>
              <a:rPr lang="fr-FR" dirty="0"/>
              <a:t>indique </a:t>
            </a:r>
            <a:r>
              <a:rPr lang="fr-FR" b="1" dirty="0"/>
              <a:t>le modèle mentale </a:t>
            </a:r>
            <a:r>
              <a:rPr lang="fr-FR" dirty="0"/>
              <a:t>d’une organisation, </a:t>
            </a:r>
            <a:r>
              <a:rPr lang="fr-FR" b="1" dirty="0"/>
              <a:t>l’enjeu</a:t>
            </a:r>
            <a:r>
              <a:rPr lang="fr-FR" dirty="0"/>
              <a:t> de sa création, </a:t>
            </a:r>
            <a:r>
              <a:rPr lang="fr-FR" b="1" dirty="0"/>
              <a:t>le sens de son existence </a:t>
            </a:r>
            <a:r>
              <a:rPr lang="fr-FR" dirty="0"/>
              <a:t>qui exprime sa </a:t>
            </a:r>
            <a:r>
              <a:rPr lang="fr-FR" b="1" dirty="0"/>
              <a:t>Vision</a:t>
            </a:r>
            <a:r>
              <a:rPr lang="fr-FR" dirty="0"/>
              <a:t> et son </a:t>
            </a:r>
            <a:r>
              <a:rPr lang="fr-FR" b="1" dirty="0"/>
              <a:t>But</a:t>
            </a:r>
            <a:r>
              <a:rPr lang="fr-FR" dirty="0"/>
              <a:t>.</a:t>
            </a:r>
          </a:p>
          <a:p>
            <a:pPr>
              <a:buFont typeface="Wingdings" pitchFamily="2" charset="2"/>
              <a:buChar char="Ø"/>
            </a:pPr>
            <a:r>
              <a:rPr lang="fr-FR" b="1" dirty="0"/>
              <a:t> Le Rôle</a:t>
            </a:r>
            <a:r>
              <a:rPr lang="fr-FR" dirty="0"/>
              <a:t> indique </a:t>
            </a:r>
            <a:r>
              <a:rPr lang="fr-FR" b="1" dirty="0"/>
              <a:t>la responsabilité </a:t>
            </a:r>
            <a:r>
              <a:rPr lang="fr-FR" dirty="0"/>
              <a:t>que l’organisation incarne en termes de </a:t>
            </a:r>
            <a:r>
              <a:rPr lang="fr-FR" b="1" dirty="0"/>
              <a:t>services et produits offerts, de valeurs apportées, et de la cible visée</a:t>
            </a:r>
            <a:r>
              <a:rPr lang="fr-FR" dirty="0"/>
              <a:t>. Il s’agit de </a:t>
            </a:r>
            <a:r>
              <a:rPr lang="fr-FR" b="1" dirty="0"/>
              <a:t>la redevabilité </a:t>
            </a:r>
            <a:r>
              <a:rPr lang="fr-FR" dirty="0"/>
              <a:t>de l’organisation vis-à-vis de son public, pour exprimer davantage sa raison d’être.</a:t>
            </a:r>
          </a:p>
          <a:p>
            <a:pPr>
              <a:buFont typeface="Wingdings" pitchFamily="2" charset="2"/>
              <a:buChar char="Ø"/>
            </a:pPr>
            <a:r>
              <a:rPr lang="fr-FR" dirty="0"/>
              <a:t> </a:t>
            </a:r>
            <a:r>
              <a:rPr lang="fr-FR" b="1" dirty="0"/>
              <a:t>Le pilotage des tensions </a:t>
            </a:r>
            <a:r>
              <a:rPr lang="fr-FR" dirty="0"/>
              <a:t>indique </a:t>
            </a:r>
            <a:r>
              <a:rPr lang="fr-FR" b="1" dirty="0"/>
              <a:t>la raison d’être évolutive</a:t>
            </a:r>
            <a:r>
              <a:rPr lang="fr-FR" dirty="0"/>
              <a:t>. Il permet à la gouvernance de faire face aux </a:t>
            </a:r>
            <a:r>
              <a:rPr lang="fr-FR" b="1" dirty="0"/>
              <a:t>contingences et de les surmonter</a:t>
            </a:r>
            <a:r>
              <a:rPr lang="fr-FR" dirty="0"/>
              <a:t>, c’est de l’agilité. </a:t>
            </a:r>
          </a:p>
        </p:txBody>
      </p:sp>
    </p:spTree>
    <p:extLst>
      <p:ext uri="{BB962C8B-B14F-4D97-AF65-F5344CB8AC3E}">
        <p14:creationId xmlns:p14="http://schemas.microsoft.com/office/powerpoint/2010/main" val="331003146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C28356-0705-4D46-AC5D-9C98781E828B}"/>
              </a:ext>
            </a:extLst>
          </p:cNvPr>
          <p:cNvSpPr>
            <a:spLocks noGrp="1"/>
          </p:cNvSpPr>
          <p:nvPr>
            <p:ph type="title"/>
          </p:nvPr>
        </p:nvSpPr>
        <p:spPr/>
        <p:txBody>
          <a:bodyPr/>
          <a:lstStyle/>
          <a:p>
            <a:r>
              <a:rPr lang="fr-FR" dirty="0"/>
              <a:t>Appliquons ce modèle de gouvernance au médias d’état et voyons ce que ça donne ? </a:t>
            </a:r>
          </a:p>
        </p:txBody>
      </p:sp>
      <p:sp>
        <p:nvSpPr>
          <p:cNvPr id="3" name="Espace réservé du contenu 2">
            <a:extLst>
              <a:ext uri="{FF2B5EF4-FFF2-40B4-BE49-F238E27FC236}">
                <a16:creationId xmlns:a16="http://schemas.microsoft.com/office/drawing/2014/main" id="{8B44A595-5988-F040-8ABA-EA1160D1D615}"/>
              </a:ext>
            </a:extLst>
          </p:cNvPr>
          <p:cNvSpPr>
            <a:spLocks noGrp="1"/>
          </p:cNvSpPr>
          <p:nvPr>
            <p:ph idx="1"/>
          </p:nvPr>
        </p:nvSpPr>
        <p:spPr/>
        <p:txBody>
          <a:bodyPr>
            <a:normAutofit/>
          </a:bodyPr>
          <a:lstStyle/>
          <a:p>
            <a:pPr>
              <a:buFont typeface="Wingdings" pitchFamily="2" charset="2"/>
              <a:buChar char="Ø"/>
            </a:pPr>
            <a:r>
              <a:rPr lang="fr-FR" b="1" dirty="0"/>
              <a:t>RAISON D’ÊTRE</a:t>
            </a:r>
          </a:p>
          <a:p>
            <a:pPr>
              <a:buFont typeface="Wingdings" pitchFamily="2" charset="2"/>
              <a:buChar char="§"/>
            </a:pPr>
            <a:r>
              <a:rPr lang="fr-FR" b="1" dirty="0"/>
              <a:t>Servir la Guinée </a:t>
            </a:r>
            <a:r>
              <a:rPr lang="fr-FR" dirty="0"/>
              <a:t>dans toute sa diversité politique, sociale et culturelle ; Œuvrer  pour la paix, l’unité nationale et le développement du pays ;  Accompagner les actions du gouvernement ; Devenir un média de références en Guinée.</a:t>
            </a:r>
          </a:p>
          <a:p>
            <a:pPr marL="0" indent="0">
              <a:buNone/>
            </a:pPr>
            <a:endParaRPr lang="fr-FR" dirty="0"/>
          </a:p>
        </p:txBody>
      </p:sp>
    </p:spTree>
    <p:extLst>
      <p:ext uri="{BB962C8B-B14F-4D97-AF65-F5344CB8AC3E}">
        <p14:creationId xmlns:p14="http://schemas.microsoft.com/office/powerpoint/2010/main" val="459813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BC4A36-632F-284F-88F9-216745BE6AF5}"/>
              </a:ext>
            </a:extLst>
          </p:cNvPr>
          <p:cNvSpPr>
            <a:spLocks noGrp="1"/>
          </p:cNvSpPr>
          <p:nvPr>
            <p:ph type="title"/>
          </p:nvPr>
        </p:nvSpPr>
        <p:spPr/>
        <p:txBody>
          <a:bodyPr/>
          <a:lstStyle/>
          <a:p>
            <a:br>
              <a:rPr lang="fr-FR" dirty="0"/>
            </a:br>
            <a:r>
              <a:rPr lang="fr-FR" dirty="0"/>
              <a:t>CONTEXTE AFRICAIN</a:t>
            </a:r>
          </a:p>
        </p:txBody>
      </p:sp>
      <p:sp>
        <p:nvSpPr>
          <p:cNvPr id="3" name="Espace réservé du contenu 2">
            <a:extLst>
              <a:ext uri="{FF2B5EF4-FFF2-40B4-BE49-F238E27FC236}">
                <a16:creationId xmlns:a16="http://schemas.microsoft.com/office/drawing/2014/main" id="{A57A206D-AEB9-AB47-8A23-815294647065}"/>
              </a:ext>
            </a:extLst>
          </p:cNvPr>
          <p:cNvSpPr>
            <a:spLocks noGrp="1"/>
          </p:cNvSpPr>
          <p:nvPr>
            <p:ph idx="1"/>
          </p:nvPr>
        </p:nvSpPr>
        <p:spPr/>
        <p:txBody>
          <a:bodyPr>
            <a:normAutofit/>
          </a:bodyPr>
          <a:lstStyle/>
          <a:p>
            <a:r>
              <a:rPr lang="fr-FR" dirty="0"/>
              <a:t> Il se caractérise par :</a:t>
            </a:r>
          </a:p>
          <a:p>
            <a:pPr>
              <a:buFont typeface="Wingdings" pitchFamily="2" charset="2"/>
              <a:buChar char="q"/>
            </a:pPr>
            <a:r>
              <a:rPr lang="fr-FR" dirty="0"/>
              <a:t> Le discours du président François Mitterrand au sommet de la Baule (1990) qui</a:t>
            </a:r>
            <a:r>
              <a:rPr lang="fr-FR" b="1" dirty="0"/>
              <a:t> conditionnait l’aide au développement à l’effort démocratique des pays africains</a:t>
            </a:r>
            <a:r>
              <a:rPr lang="fr-FR" dirty="0"/>
              <a:t> Au sommet France-Afrique du 20 juin 1990, le Président François Mitterrand a prononcé un discours qui invitait les chefs d’État africains à l’instauration de la démocratie dans leurs pays condition sine qua non pour bénéficier de l’aide au développement de la France et ses alliés.   </a:t>
            </a:r>
          </a:p>
          <a:p>
            <a:pPr marL="0" indent="0">
              <a:buNone/>
            </a:pPr>
            <a:endParaRPr lang="fr-FR" dirty="0"/>
          </a:p>
        </p:txBody>
      </p:sp>
    </p:spTree>
    <p:extLst>
      <p:ext uri="{BB962C8B-B14F-4D97-AF65-F5344CB8AC3E}">
        <p14:creationId xmlns:p14="http://schemas.microsoft.com/office/powerpoint/2010/main" val="982166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B02882-4396-154C-9B61-B4FDE72631C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EBD57ACA-B92B-5940-8B26-1384EC1BBC79}"/>
              </a:ext>
            </a:extLst>
          </p:cNvPr>
          <p:cNvSpPr>
            <a:spLocks noGrp="1"/>
          </p:cNvSpPr>
          <p:nvPr>
            <p:ph idx="1"/>
          </p:nvPr>
        </p:nvSpPr>
        <p:spPr/>
        <p:txBody>
          <a:bodyPr/>
          <a:lstStyle/>
          <a:p>
            <a:pPr>
              <a:buFont typeface="Wingdings" pitchFamily="2" charset="2"/>
              <a:buChar char="Ø"/>
            </a:pPr>
            <a:r>
              <a:rPr lang="fr-FR" b="1" dirty="0"/>
              <a:t>RÔLE</a:t>
            </a:r>
          </a:p>
          <a:p>
            <a:pPr>
              <a:buFont typeface="Wingdings" pitchFamily="2" charset="2"/>
              <a:buChar char="§"/>
            </a:pPr>
            <a:r>
              <a:rPr lang="fr-FR" b="1" dirty="0"/>
              <a:t> Défendre l’intérêt général ; Refléter la diversité  de la Guinée </a:t>
            </a:r>
            <a:r>
              <a:rPr lang="fr-FR" dirty="0"/>
              <a:t>à travers ses offres de  contenus politique équilibré et impartial ; </a:t>
            </a:r>
            <a:r>
              <a:rPr lang="fr-FR" b="1" dirty="0"/>
              <a:t>S’adresser à toutes les couches sociales</a:t>
            </a:r>
            <a:r>
              <a:rPr lang="fr-FR" dirty="0"/>
              <a:t> du pays; </a:t>
            </a:r>
            <a:r>
              <a:rPr lang="fr-FR" b="1" dirty="0"/>
              <a:t>Renforcer la citoyenneté culturelle </a:t>
            </a:r>
            <a:r>
              <a:rPr lang="fr-FR" dirty="0"/>
              <a:t>; Contribuer au renforcement de </a:t>
            </a:r>
            <a:r>
              <a:rPr lang="fr-FR" b="1" dirty="0"/>
              <a:t>la paix,  l’unité nationale, </a:t>
            </a:r>
            <a:r>
              <a:rPr lang="fr-FR" dirty="0"/>
              <a:t>de </a:t>
            </a:r>
            <a:r>
              <a:rPr lang="fr-FR" b="1" dirty="0"/>
              <a:t>la cohésion sociale </a:t>
            </a:r>
            <a:r>
              <a:rPr lang="fr-FR" dirty="0"/>
              <a:t>et de </a:t>
            </a:r>
            <a:r>
              <a:rPr lang="fr-FR" b="1" dirty="0"/>
              <a:t>l’intégration</a:t>
            </a:r>
            <a:r>
              <a:rPr lang="fr-FR" dirty="0"/>
              <a:t> ;  Contribuer à la </a:t>
            </a:r>
            <a:r>
              <a:rPr lang="fr-FR" b="1" dirty="0"/>
              <a:t>formation et au développement culturel, à la libre formation de l’opinion et au divertissement</a:t>
            </a:r>
            <a:r>
              <a:rPr lang="fr-FR" dirty="0"/>
              <a:t> .</a:t>
            </a:r>
          </a:p>
          <a:p>
            <a:endParaRPr lang="fr-FR" dirty="0"/>
          </a:p>
        </p:txBody>
      </p:sp>
    </p:spTree>
    <p:extLst>
      <p:ext uri="{BB962C8B-B14F-4D97-AF65-F5344CB8AC3E}">
        <p14:creationId xmlns:p14="http://schemas.microsoft.com/office/powerpoint/2010/main" val="13615164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C629BF-0D92-BA41-8B7B-53EF6DB12D58}"/>
              </a:ext>
            </a:extLst>
          </p:cNvPr>
          <p:cNvSpPr>
            <a:spLocks noGrp="1"/>
          </p:cNvSpPr>
          <p:nvPr>
            <p:ph type="title"/>
          </p:nvPr>
        </p:nvSpPr>
        <p:spPr/>
        <p:txBody>
          <a:bodyPr/>
          <a:lstStyle/>
          <a:p>
            <a:br>
              <a:rPr lang="fr-FR" dirty="0"/>
            </a:br>
            <a:r>
              <a:rPr lang="fr-FR" dirty="0"/>
              <a:t>    ORGANES DE GOUVERNANCE</a:t>
            </a:r>
          </a:p>
        </p:txBody>
      </p:sp>
      <p:sp>
        <p:nvSpPr>
          <p:cNvPr id="3" name="Espace réservé du contenu 2">
            <a:extLst>
              <a:ext uri="{FF2B5EF4-FFF2-40B4-BE49-F238E27FC236}">
                <a16:creationId xmlns:a16="http://schemas.microsoft.com/office/drawing/2014/main" id="{434AA178-DF16-9348-B113-706CC33ADB42}"/>
              </a:ext>
            </a:extLst>
          </p:cNvPr>
          <p:cNvSpPr>
            <a:spLocks noGrp="1"/>
          </p:cNvSpPr>
          <p:nvPr>
            <p:ph idx="1"/>
          </p:nvPr>
        </p:nvSpPr>
        <p:spPr/>
        <p:txBody>
          <a:bodyPr>
            <a:normAutofit fontScale="92500" lnSpcReduction="20000"/>
          </a:bodyPr>
          <a:lstStyle/>
          <a:p>
            <a:pPr lvl="0"/>
            <a:r>
              <a:rPr lang="fr-FR" dirty="0"/>
              <a:t>Assemblée Nationale ;</a:t>
            </a:r>
          </a:p>
          <a:p>
            <a:pPr lvl="0"/>
            <a:r>
              <a:rPr lang="fr-FR" dirty="0"/>
              <a:t>Gouvernement ;</a:t>
            </a:r>
          </a:p>
          <a:p>
            <a:pPr lvl="0"/>
            <a:r>
              <a:rPr lang="fr-FR" dirty="0"/>
              <a:t>Conseil d’Administration (CA) ;</a:t>
            </a:r>
          </a:p>
          <a:p>
            <a:pPr lvl="0"/>
            <a:r>
              <a:rPr lang="fr-FR" dirty="0"/>
              <a:t>Direction générale de la RTG ;</a:t>
            </a:r>
          </a:p>
          <a:p>
            <a:pPr lvl="0"/>
            <a:r>
              <a:rPr lang="fr-FR" dirty="0"/>
              <a:t>Conseils Consultatifs des Programmes (CCP) ;</a:t>
            </a:r>
          </a:p>
          <a:p>
            <a:pPr lvl="0"/>
            <a:r>
              <a:rPr lang="fr-FR" dirty="0"/>
              <a:t>Haute Autorité de la Communication (HAC)</a:t>
            </a:r>
          </a:p>
          <a:p>
            <a:pPr lvl="0"/>
            <a:r>
              <a:rPr lang="fr-FR" dirty="0"/>
              <a:t>Comité d’éthique et de déontologie ;</a:t>
            </a:r>
          </a:p>
          <a:p>
            <a:pPr lvl="0"/>
            <a:r>
              <a:rPr lang="fr-FR" dirty="0"/>
              <a:t>Cours des Comptes (CC) ;</a:t>
            </a:r>
          </a:p>
          <a:p>
            <a:endParaRPr lang="fr-FR" dirty="0"/>
          </a:p>
        </p:txBody>
      </p:sp>
    </p:spTree>
    <p:extLst>
      <p:ext uri="{BB962C8B-B14F-4D97-AF65-F5344CB8AC3E}">
        <p14:creationId xmlns:p14="http://schemas.microsoft.com/office/powerpoint/2010/main" val="13529769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CD68A4-FBED-184E-A5FB-FF0B7B6A89F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BE9C5B0-3D65-A54E-A681-B2A1B3DC0088}"/>
              </a:ext>
            </a:extLst>
          </p:cNvPr>
          <p:cNvSpPr>
            <a:spLocks noGrp="1"/>
          </p:cNvSpPr>
          <p:nvPr>
            <p:ph idx="1"/>
          </p:nvPr>
        </p:nvSpPr>
        <p:spPr/>
        <p:txBody>
          <a:bodyPr>
            <a:normAutofit/>
          </a:bodyPr>
          <a:lstStyle/>
          <a:p>
            <a:pPr lvl="0"/>
            <a:r>
              <a:rPr lang="fr-FR" dirty="0"/>
              <a:t>Comité de Recrutement et de Rémunération (CRR) ;</a:t>
            </a:r>
          </a:p>
          <a:p>
            <a:pPr lvl="0"/>
            <a:r>
              <a:rPr lang="fr-FR" dirty="0"/>
              <a:t>Syndicat des journalistes de la RTG ;</a:t>
            </a:r>
          </a:p>
          <a:p>
            <a:pPr lvl="0"/>
            <a:r>
              <a:rPr lang="fr-FR" dirty="0"/>
              <a:t>Comité d’audit interne ;</a:t>
            </a:r>
          </a:p>
          <a:p>
            <a:pPr lvl="0"/>
            <a:r>
              <a:rPr lang="fr-FR" dirty="0"/>
              <a:t>Médiateur interne.</a:t>
            </a:r>
          </a:p>
          <a:p>
            <a:pPr marL="0" indent="0">
              <a:buNone/>
            </a:pPr>
            <a:endParaRPr lang="fr-FR" dirty="0"/>
          </a:p>
        </p:txBody>
      </p:sp>
    </p:spTree>
    <p:extLst>
      <p:ext uri="{BB962C8B-B14F-4D97-AF65-F5344CB8AC3E}">
        <p14:creationId xmlns:p14="http://schemas.microsoft.com/office/powerpoint/2010/main" val="22074232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7167C9-D607-CE4F-BC1E-E5FE1931AD52}"/>
              </a:ext>
            </a:extLst>
          </p:cNvPr>
          <p:cNvSpPr>
            <a:spLocks noGrp="1"/>
          </p:cNvSpPr>
          <p:nvPr>
            <p:ph type="title"/>
          </p:nvPr>
        </p:nvSpPr>
        <p:spPr/>
        <p:txBody>
          <a:bodyPr/>
          <a:lstStyle/>
          <a:p>
            <a:br>
              <a:rPr lang="fr-FR" dirty="0"/>
            </a:br>
            <a:r>
              <a:rPr lang="fr-FR" dirty="0"/>
              <a:t>    MODE DE FONCTIONNEMENT</a:t>
            </a:r>
          </a:p>
        </p:txBody>
      </p:sp>
      <p:sp>
        <p:nvSpPr>
          <p:cNvPr id="3" name="Espace réservé du contenu 2">
            <a:extLst>
              <a:ext uri="{FF2B5EF4-FFF2-40B4-BE49-F238E27FC236}">
                <a16:creationId xmlns:a16="http://schemas.microsoft.com/office/drawing/2014/main" id="{1B9445EB-8612-6441-9F75-E7FF84424017}"/>
              </a:ext>
            </a:extLst>
          </p:cNvPr>
          <p:cNvSpPr>
            <a:spLocks noGrp="1"/>
          </p:cNvSpPr>
          <p:nvPr>
            <p:ph idx="1"/>
          </p:nvPr>
        </p:nvSpPr>
        <p:spPr/>
        <p:txBody>
          <a:bodyPr>
            <a:normAutofit fontScale="85000" lnSpcReduction="10000"/>
          </a:bodyPr>
          <a:lstStyle/>
          <a:p>
            <a:pPr lvl="0"/>
            <a:r>
              <a:rPr lang="fr-FR" dirty="0"/>
              <a:t>Autonomie de gestion</a:t>
            </a:r>
          </a:p>
          <a:p>
            <a:pPr lvl="0"/>
            <a:r>
              <a:rPr lang="fr-FR" dirty="0"/>
              <a:t>Indépendance éditoriale</a:t>
            </a:r>
          </a:p>
          <a:p>
            <a:pPr lvl="0"/>
            <a:r>
              <a:rPr lang="fr-FR" dirty="0"/>
              <a:t>Contrôle à posteriori</a:t>
            </a:r>
          </a:p>
          <a:p>
            <a:pPr lvl="0"/>
            <a:r>
              <a:rPr lang="fr-FR" dirty="0"/>
              <a:t>Contrat de performance</a:t>
            </a:r>
          </a:p>
          <a:p>
            <a:pPr lvl="0"/>
            <a:r>
              <a:rPr lang="fr-FR" dirty="0"/>
              <a:t>Charte éditoriale ou de valeurs</a:t>
            </a:r>
          </a:p>
          <a:p>
            <a:pPr lvl="0"/>
            <a:r>
              <a:rPr lang="fr-FR" dirty="0"/>
              <a:t>Prescriptions de rôles des parties prenantes</a:t>
            </a:r>
          </a:p>
          <a:p>
            <a:pPr>
              <a:buFont typeface="Wingdings" pitchFamily="2" charset="2"/>
              <a:buChar char="Ø"/>
            </a:pPr>
            <a:r>
              <a:rPr lang="fr-FR" b="1" dirty="0"/>
              <a:t>La RTG doit fonctionner en mode agile avec un mandat de service public et des objectifs assignés pour une performance globale</a:t>
            </a:r>
            <a:r>
              <a:rPr lang="fr-FR" dirty="0"/>
              <a:t>. </a:t>
            </a:r>
            <a:r>
              <a:rPr lang="fr-FR" b="1" dirty="0"/>
              <a:t>Chaque département (cercle) doit garder son autonomie et son indépendance </a:t>
            </a:r>
            <a:r>
              <a:rPr lang="fr-FR" dirty="0"/>
              <a:t>dans la réalisation des objectifs communs de la RTG </a:t>
            </a:r>
          </a:p>
          <a:p>
            <a:pPr>
              <a:buFont typeface="Wingdings" pitchFamily="2" charset="2"/>
              <a:buChar char="Ø"/>
            </a:pPr>
            <a:endParaRPr lang="fr-FR" dirty="0"/>
          </a:p>
        </p:txBody>
      </p:sp>
    </p:spTree>
    <p:extLst>
      <p:ext uri="{BB962C8B-B14F-4D97-AF65-F5344CB8AC3E}">
        <p14:creationId xmlns:p14="http://schemas.microsoft.com/office/powerpoint/2010/main" val="26001097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42B198-9AA6-1446-BF06-281FE11EFFAE}"/>
              </a:ext>
            </a:extLst>
          </p:cNvPr>
          <p:cNvSpPr>
            <a:spLocks noGrp="1"/>
          </p:cNvSpPr>
          <p:nvPr>
            <p:ph type="title"/>
          </p:nvPr>
        </p:nvSpPr>
        <p:spPr/>
        <p:txBody>
          <a:bodyPr/>
          <a:lstStyle/>
          <a:p>
            <a:r>
              <a:rPr lang="fr-FR" dirty="0"/>
              <a:t> MÉCANISMES DE FINANCEMENT</a:t>
            </a:r>
          </a:p>
        </p:txBody>
      </p:sp>
      <p:sp>
        <p:nvSpPr>
          <p:cNvPr id="3" name="Espace réservé du contenu 2">
            <a:extLst>
              <a:ext uri="{FF2B5EF4-FFF2-40B4-BE49-F238E27FC236}">
                <a16:creationId xmlns:a16="http://schemas.microsoft.com/office/drawing/2014/main" id="{132C4BBE-E117-FE43-A51E-439042474FB0}"/>
              </a:ext>
            </a:extLst>
          </p:cNvPr>
          <p:cNvSpPr>
            <a:spLocks noGrp="1"/>
          </p:cNvSpPr>
          <p:nvPr>
            <p:ph idx="1"/>
          </p:nvPr>
        </p:nvSpPr>
        <p:spPr/>
        <p:txBody>
          <a:bodyPr>
            <a:normAutofit/>
          </a:bodyPr>
          <a:lstStyle/>
          <a:p>
            <a:pPr lvl="0"/>
            <a:r>
              <a:rPr lang="fr-FR" dirty="0"/>
              <a:t>Subvention de l’État sur la base d’une allocation budgétaire annuelle de la loi des finances ;</a:t>
            </a:r>
          </a:p>
          <a:p>
            <a:pPr lvl="0"/>
            <a:r>
              <a:rPr lang="fr-FR" dirty="0"/>
              <a:t>Prélèvement d’une redevance forfaitaire auprès des consommateurs à travers les circuits d’eau et d’électricité ;</a:t>
            </a:r>
          </a:p>
          <a:p>
            <a:r>
              <a:rPr lang="fr-FR" dirty="0"/>
              <a:t>Régie publicitaire autonome sur la base d’un accord de collaboration.</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8606790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0E013A-7D28-FF4A-B8CA-68FA034742B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C7ABC3B-4C11-9647-9BF1-783F4157A912}"/>
              </a:ext>
            </a:extLst>
          </p:cNvPr>
          <p:cNvSpPr>
            <a:spLocks noGrp="1"/>
          </p:cNvSpPr>
          <p:nvPr>
            <p:ph idx="1"/>
          </p:nvPr>
        </p:nvSpPr>
        <p:spPr/>
        <p:txBody>
          <a:bodyPr/>
          <a:lstStyle/>
          <a:p>
            <a:pPr marL="0" indent="0">
              <a:buNone/>
            </a:pPr>
            <a:r>
              <a:rPr lang="fr-FR" dirty="0"/>
              <a:t>On peut y ajouter : </a:t>
            </a:r>
          </a:p>
          <a:p>
            <a:r>
              <a:rPr lang="fr-FR" b="1" dirty="0"/>
              <a:t>Le modèle</a:t>
            </a:r>
            <a:r>
              <a:rPr lang="fr-FR" dirty="0"/>
              <a:t> ‘</a:t>
            </a:r>
            <a:r>
              <a:rPr lang="fr-FR" b="1" dirty="0"/>
              <a:t>’Clusters</a:t>
            </a:r>
            <a:r>
              <a:rPr lang="fr-FR" dirty="0"/>
              <a:t>’’ ou de partenariat  avec d’autres plateformes de diffusion électronique  pour élargir et de consolider le revenu de la RTG. </a:t>
            </a:r>
          </a:p>
          <a:p>
            <a:r>
              <a:rPr lang="fr-FR" b="1" dirty="0"/>
              <a:t>Le modèle économique intégrateur</a:t>
            </a:r>
            <a:r>
              <a:rPr lang="fr-FR" dirty="0"/>
              <a:t> basé sur la vente et la publicité avec un apport de produits et services offerts via internet par abonnement de tous les départements et secteurs privés au service des médias publiques. </a:t>
            </a:r>
          </a:p>
          <a:p>
            <a:r>
              <a:rPr lang="fr-FR" b="1" dirty="0"/>
              <a:t>Partenariats de production et de diffusion de contenus </a:t>
            </a:r>
            <a:r>
              <a:rPr lang="fr-FR" dirty="0"/>
              <a:t>sur des sujets d’intérêts public </a:t>
            </a:r>
          </a:p>
          <a:p>
            <a:endParaRPr lang="fr-FR" dirty="0"/>
          </a:p>
        </p:txBody>
      </p:sp>
    </p:spTree>
    <p:extLst>
      <p:ext uri="{BB962C8B-B14F-4D97-AF65-F5344CB8AC3E}">
        <p14:creationId xmlns:p14="http://schemas.microsoft.com/office/powerpoint/2010/main" val="41849922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9F8CB2-8DD6-4E49-A6FD-DB72635D386C}"/>
              </a:ext>
            </a:extLst>
          </p:cNvPr>
          <p:cNvSpPr>
            <a:spLocks noGrp="1"/>
          </p:cNvSpPr>
          <p:nvPr>
            <p:ph type="title"/>
          </p:nvPr>
        </p:nvSpPr>
        <p:spPr>
          <a:xfrm>
            <a:off x="1451579" y="804520"/>
            <a:ext cx="9603275" cy="769448"/>
          </a:xfrm>
        </p:spPr>
        <p:txBody>
          <a:bodyPr/>
          <a:lstStyle/>
          <a:p>
            <a:r>
              <a:rPr lang="fr-FR" dirty="0"/>
              <a:t>            MODÈLE ORGANISATIONNEL PROPOSÉ</a:t>
            </a:r>
          </a:p>
        </p:txBody>
      </p:sp>
      <p:pic>
        <p:nvPicPr>
          <p:cNvPr id="4" name="Espace réservé du contenu 3">
            <a:extLst>
              <a:ext uri="{FF2B5EF4-FFF2-40B4-BE49-F238E27FC236}">
                <a16:creationId xmlns:a16="http://schemas.microsoft.com/office/drawing/2014/main" id="{3B6FEE0A-CC77-2644-988F-F606F39E2AC1}"/>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638269" y="1978703"/>
            <a:ext cx="7749915" cy="3972392"/>
          </a:xfrm>
          <a:prstGeom prst="rect">
            <a:avLst/>
          </a:prstGeom>
        </p:spPr>
      </p:pic>
    </p:spTree>
    <p:extLst>
      <p:ext uri="{BB962C8B-B14F-4D97-AF65-F5344CB8AC3E}">
        <p14:creationId xmlns:p14="http://schemas.microsoft.com/office/powerpoint/2010/main" val="30755586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84E026-11E6-AE4F-A8F5-A8B4FC95B6F6}"/>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2926BFE-CF93-2043-962C-7730EEBF6336}"/>
              </a:ext>
            </a:extLst>
          </p:cNvPr>
          <p:cNvSpPr>
            <a:spLocks noGrp="1"/>
          </p:cNvSpPr>
          <p:nvPr>
            <p:ph idx="1"/>
          </p:nvPr>
        </p:nvSpPr>
        <p:spPr/>
        <p:txBody>
          <a:bodyPr/>
          <a:lstStyle/>
          <a:p>
            <a:r>
              <a:rPr lang="fr-CA" dirty="0"/>
              <a:t>Cette  structure organisationnelle doit fonctionner de manière </a:t>
            </a:r>
            <a:r>
              <a:rPr lang="fr-CA" b="1" dirty="0"/>
              <a:t>indépendante</a:t>
            </a:r>
            <a:r>
              <a:rPr lang="fr-CA" dirty="0"/>
              <a:t> et </a:t>
            </a:r>
            <a:r>
              <a:rPr lang="fr-CA" b="1" dirty="0"/>
              <a:t>autonome</a:t>
            </a:r>
            <a:r>
              <a:rPr lang="fr-CA" dirty="0"/>
              <a:t> sur la base de </a:t>
            </a:r>
            <a:r>
              <a:rPr lang="fr-CA" b="1" dirty="0"/>
              <a:t>mandats et des objectifs assignés </a:t>
            </a:r>
            <a:r>
              <a:rPr lang="fr-CA" dirty="0"/>
              <a:t>à chaque cercle. Les cercles seront corrélées par un mécanisme d’interaction à travers des </a:t>
            </a:r>
            <a:r>
              <a:rPr lang="fr-CA" b="1" dirty="0"/>
              <a:t>réunions de triages </a:t>
            </a:r>
            <a:r>
              <a:rPr lang="fr-CA" dirty="0"/>
              <a:t>et des </a:t>
            </a:r>
            <a:r>
              <a:rPr lang="fr-CA" b="1" dirty="0"/>
              <a:t>réunions de gouvernance</a:t>
            </a:r>
            <a:r>
              <a:rPr lang="fr-CA" dirty="0"/>
              <a:t>, pour la réalisation des objectifs communs de la RTG conformément à son mandat de service public défini par l’Assemblée Nationale.</a:t>
            </a:r>
            <a:endParaRPr lang="fr-FR" dirty="0"/>
          </a:p>
          <a:p>
            <a:endParaRPr lang="fr-FR" dirty="0"/>
          </a:p>
        </p:txBody>
      </p:sp>
    </p:spTree>
    <p:extLst>
      <p:ext uri="{BB962C8B-B14F-4D97-AF65-F5344CB8AC3E}">
        <p14:creationId xmlns:p14="http://schemas.microsoft.com/office/powerpoint/2010/main" val="91253687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2C5A6D-F261-5148-8A4F-8146BB5BD8BD}"/>
              </a:ext>
            </a:extLst>
          </p:cNvPr>
          <p:cNvSpPr>
            <a:spLocks noGrp="1"/>
          </p:cNvSpPr>
          <p:nvPr>
            <p:ph type="title"/>
          </p:nvPr>
        </p:nvSpPr>
        <p:spPr/>
        <p:txBody>
          <a:bodyPr/>
          <a:lstStyle/>
          <a:p>
            <a:br>
              <a:rPr lang="fr-FR" dirty="0"/>
            </a:br>
            <a:r>
              <a:rPr lang="fr-FR" dirty="0"/>
              <a:t>                conclusion</a:t>
            </a:r>
          </a:p>
        </p:txBody>
      </p:sp>
      <p:sp>
        <p:nvSpPr>
          <p:cNvPr id="3" name="Espace réservé du contenu 2">
            <a:extLst>
              <a:ext uri="{FF2B5EF4-FFF2-40B4-BE49-F238E27FC236}">
                <a16:creationId xmlns:a16="http://schemas.microsoft.com/office/drawing/2014/main" id="{CCCF1157-180F-A04E-8EFD-92BB410D01D5}"/>
              </a:ext>
            </a:extLst>
          </p:cNvPr>
          <p:cNvSpPr>
            <a:spLocks noGrp="1"/>
          </p:cNvSpPr>
          <p:nvPr>
            <p:ph idx="1"/>
          </p:nvPr>
        </p:nvSpPr>
        <p:spPr>
          <a:xfrm>
            <a:off x="1451579" y="2015732"/>
            <a:ext cx="9603275" cy="3155875"/>
          </a:xfrm>
        </p:spPr>
        <p:txBody>
          <a:bodyPr/>
          <a:lstStyle/>
          <a:p>
            <a:pPr marL="0" indent="0">
              <a:buNone/>
            </a:pPr>
            <a:r>
              <a:rPr lang="fr-FR" dirty="0"/>
              <a:t> </a:t>
            </a:r>
          </a:p>
          <a:p>
            <a:pPr marL="0" indent="0" algn="just">
              <a:buNone/>
            </a:pPr>
            <a:r>
              <a:rPr lang="fr-FR" b="1" i="1" dirty="0"/>
              <a:t>La mutation des médias d’Etat ou gouvernementaux est indispensable dans un environnement évolutif caractérisé par le pluralisme politique, la révolution numérique et ses corolaires, la diversité des canaux de communication et l’exigence de qualité de plus en plus réclamée par les consommateurs. Elle consolide leur position privilégiée sur la scène médiatique national, autrement, ces médias en courent des risques qui finiront par saper leur existence.   </a:t>
            </a:r>
          </a:p>
          <a:p>
            <a:pPr marL="0" indent="0">
              <a:buNone/>
            </a:pPr>
            <a:endParaRPr lang="fr-FR" dirty="0"/>
          </a:p>
        </p:txBody>
      </p:sp>
    </p:spTree>
    <p:extLst>
      <p:ext uri="{BB962C8B-B14F-4D97-AF65-F5344CB8AC3E}">
        <p14:creationId xmlns:p14="http://schemas.microsoft.com/office/powerpoint/2010/main" val="21467575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76F570-EC27-2449-85DF-3D267A7B07E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3721236-1A6A-4F4F-85EE-C7D309A36E13}"/>
              </a:ext>
            </a:extLst>
          </p:cNvPr>
          <p:cNvSpPr>
            <a:spLocks noGrp="1"/>
          </p:cNvSpPr>
          <p:nvPr>
            <p:ph idx="1"/>
          </p:nvPr>
        </p:nvSpPr>
        <p:spPr/>
        <p:txBody>
          <a:bodyPr/>
          <a:lstStyle/>
          <a:p>
            <a:endParaRPr lang="fr-FR" dirty="0"/>
          </a:p>
          <a:p>
            <a:pPr marL="0" indent="0" algn="ctr">
              <a:buNone/>
            </a:pPr>
            <a:r>
              <a:rPr lang="fr-FR" b="1" dirty="0"/>
              <a:t>                 JE VOUS REMERCIE DE  L’INTERÊT </a:t>
            </a:r>
          </a:p>
          <a:p>
            <a:pPr marL="0" indent="0" algn="ctr">
              <a:buNone/>
            </a:pPr>
            <a:r>
              <a:rPr lang="fr-FR" b="1" dirty="0"/>
              <a:t>             QUE VOUS ACCORDEZ A CET ÉCHANGE ! </a:t>
            </a:r>
          </a:p>
          <a:p>
            <a:endParaRPr lang="fr-FR" dirty="0"/>
          </a:p>
        </p:txBody>
      </p:sp>
    </p:spTree>
    <p:extLst>
      <p:ext uri="{BB962C8B-B14F-4D97-AF65-F5344CB8AC3E}">
        <p14:creationId xmlns:p14="http://schemas.microsoft.com/office/powerpoint/2010/main" val="2143847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B2498D-0223-9F4E-BEF8-83B96008537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8785A0F-3BD6-AE41-8624-8D62EF541146}"/>
              </a:ext>
            </a:extLst>
          </p:cNvPr>
          <p:cNvSpPr>
            <a:spLocks noGrp="1"/>
          </p:cNvSpPr>
          <p:nvPr>
            <p:ph idx="1"/>
          </p:nvPr>
        </p:nvSpPr>
        <p:spPr/>
        <p:txBody>
          <a:bodyPr>
            <a:normAutofit/>
          </a:bodyPr>
          <a:lstStyle/>
          <a:p>
            <a:pPr>
              <a:buFont typeface="Wingdings" pitchFamily="2" charset="2"/>
              <a:buChar char="Ø"/>
            </a:pPr>
            <a:r>
              <a:rPr lang="fr-FR" b="1" dirty="0"/>
              <a:t>Cela a entrainé :</a:t>
            </a:r>
          </a:p>
          <a:p>
            <a:pPr>
              <a:buFont typeface="Wingdings" pitchFamily="2" charset="2"/>
              <a:buChar char="q"/>
            </a:pPr>
            <a:r>
              <a:rPr lang="fr-FR" b="1" dirty="0"/>
              <a:t>Changement de paradigme politique </a:t>
            </a:r>
            <a:r>
              <a:rPr lang="fr-FR" dirty="0"/>
              <a:t>qui a consacré le pluralisme politique et a </a:t>
            </a:r>
            <a:r>
              <a:rPr lang="fr-FR" b="1" dirty="0"/>
              <a:t>enterré le système de parti-Etat</a:t>
            </a:r>
            <a:r>
              <a:rPr lang="fr-FR" dirty="0"/>
              <a:t> ; </a:t>
            </a:r>
            <a:r>
              <a:rPr lang="fr-FR" b="1" dirty="0"/>
              <a:t>garantie les libertés fondamentales</a:t>
            </a:r>
            <a:r>
              <a:rPr lang="fr-FR" dirty="0"/>
              <a:t> dont  </a:t>
            </a:r>
            <a:r>
              <a:rPr lang="fr-FR" b="1" dirty="0"/>
              <a:t>la liberté d’expression et d’opinion</a:t>
            </a:r>
            <a:r>
              <a:rPr lang="fr-FR" dirty="0"/>
              <a:t>  reconnue à tous les citoyens.</a:t>
            </a:r>
          </a:p>
          <a:p>
            <a:pPr>
              <a:buFont typeface="Wingdings" pitchFamily="2" charset="2"/>
              <a:buChar char="q"/>
            </a:pPr>
            <a:r>
              <a:rPr lang="fr-FR" dirty="0"/>
              <a:t> </a:t>
            </a:r>
            <a:r>
              <a:rPr lang="fr-FR" b="1" dirty="0"/>
              <a:t>Changement de paradigme social  </a:t>
            </a:r>
            <a:r>
              <a:rPr lang="fr-FR" dirty="0"/>
              <a:t>est imprégné des principes de </a:t>
            </a:r>
            <a:r>
              <a:rPr lang="fr-FR" b="1" dirty="0"/>
              <a:t>liberté, de citoyenneté</a:t>
            </a:r>
            <a:r>
              <a:rPr lang="fr-FR" dirty="0"/>
              <a:t>;  d’une </a:t>
            </a:r>
            <a:r>
              <a:rPr lang="fr-FR" b="1" dirty="0"/>
              <a:t>prise de conscience collective, </a:t>
            </a:r>
            <a:r>
              <a:rPr lang="fr-FR" dirty="0"/>
              <a:t>d’une </a:t>
            </a:r>
            <a:r>
              <a:rPr lang="fr-FR" b="1" dirty="0"/>
              <a:t>nécessité</a:t>
            </a:r>
            <a:r>
              <a:rPr lang="fr-FR" dirty="0"/>
              <a:t> de rompre avec les méthodes de gouvernance contre productive;  d’un </a:t>
            </a:r>
            <a:r>
              <a:rPr lang="fr-FR" b="1" dirty="0"/>
              <a:t>état d’esprit </a:t>
            </a:r>
            <a:r>
              <a:rPr lang="fr-FR" dirty="0"/>
              <a:t>et d’une </a:t>
            </a:r>
            <a:r>
              <a:rPr lang="fr-FR" b="1" dirty="0"/>
              <a:t>volonté active de la jeunesse à participer </a:t>
            </a:r>
            <a:r>
              <a:rPr lang="fr-FR" dirty="0"/>
              <a:t>au développement du continent.</a:t>
            </a:r>
          </a:p>
          <a:p>
            <a:endParaRPr lang="fr-FR" dirty="0"/>
          </a:p>
        </p:txBody>
      </p:sp>
    </p:spTree>
    <p:extLst>
      <p:ext uri="{BB962C8B-B14F-4D97-AF65-F5344CB8AC3E}">
        <p14:creationId xmlns:p14="http://schemas.microsoft.com/office/powerpoint/2010/main" val="1658762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5537AD-7D53-D146-A5F6-5352BB223D8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482AD03-8468-2F46-BF31-633D40397E37}"/>
              </a:ext>
            </a:extLst>
          </p:cNvPr>
          <p:cNvSpPr>
            <a:spLocks noGrp="1"/>
          </p:cNvSpPr>
          <p:nvPr>
            <p:ph idx="1"/>
          </p:nvPr>
        </p:nvSpPr>
        <p:spPr/>
        <p:txBody>
          <a:bodyPr>
            <a:normAutofit lnSpcReduction="10000"/>
          </a:bodyPr>
          <a:lstStyle/>
          <a:p>
            <a:pPr>
              <a:buFont typeface="Wingdings" pitchFamily="2" charset="2"/>
              <a:buChar char="q"/>
            </a:pPr>
            <a:r>
              <a:rPr lang="fr-FR" b="1" dirty="0"/>
              <a:t>Changement de paradigme médiatique, </a:t>
            </a:r>
            <a:r>
              <a:rPr lang="fr-FR" dirty="0"/>
              <a:t>il se caractérise par la diversité de sources d’information, la multiplicité des canaux de communication, la liberté de ton, l’indépendance éditoriale, la variété de contenus médiatique, l’accessibilité des moyens de communication de masse,….</a:t>
            </a:r>
          </a:p>
          <a:p>
            <a:pPr>
              <a:buFont typeface="Wingdings" pitchFamily="2" charset="2"/>
              <a:buChar char="q"/>
            </a:pPr>
            <a:r>
              <a:rPr lang="fr-FR" b="1" dirty="0"/>
              <a:t>Changement de paradigme technologique, </a:t>
            </a:r>
            <a:r>
              <a:rPr lang="fr-FR" dirty="0"/>
              <a:t>il se caractérise par la </a:t>
            </a:r>
            <a:r>
              <a:rPr lang="fr-FR" b="1" dirty="0"/>
              <a:t>facilité, l’autonomie et la rapidité  de communication </a:t>
            </a:r>
            <a:r>
              <a:rPr lang="fr-FR" dirty="0"/>
              <a:t> via internet et ses gadgets avec des offres de contenus diversifiés et incontrôlés. Il a crée le rapprochement des citoyens du monde pour partager ensemble leur préoccupation sans grande possibilité pour l’Etat d’en contrôler le flux.</a:t>
            </a:r>
          </a:p>
          <a:p>
            <a:endParaRPr lang="fr-FR" dirty="0"/>
          </a:p>
        </p:txBody>
      </p:sp>
    </p:spTree>
    <p:extLst>
      <p:ext uri="{BB962C8B-B14F-4D97-AF65-F5344CB8AC3E}">
        <p14:creationId xmlns:p14="http://schemas.microsoft.com/office/powerpoint/2010/main" val="3599742819"/>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Galerie</Template>
  <TotalTime>937</TotalTime>
  <Words>4314</Words>
  <Application>Microsoft Macintosh PowerPoint</Application>
  <PresentationFormat>Grand écran</PresentationFormat>
  <Paragraphs>340</Paragraphs>
  <Slides>79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79</vt:i4>
      </vt:variant>
    </vt:vector>
  </HeadingPairs>
  <TitlesOfParts>
    <vt:vector size="83" baseType="lpstr">
      <vt:lpstr>Arial</vt:lpstr>
      <vt:lpstr>Gill Sans MT</vt:lpstr>
      <vt:lpstr>Wingdings</vt:lpstr>
      <vt:lpstr>Galerie</vt:lpstr>
      <vt:lpstr>Gouvernance participative :  levier de transformation des médias d’État en médias de service public efficace et performant. </vt:lpstr>
      <vt:lpstr>  Le plan de notre exposé</vt:lpstr>
      <vt:lpstr>       CONTEXTE MONDIAL</vt:lpstr>
      <vt:lpstr>Présentation PowerPoint</vt:lpstr>
      <vt:lpstr>Présentation PowerPoint</vt:lpstr>
      <vt:lpstr>Présentation PowerPoint</vt:lpstr>
      <vt:lpstr> CONTEXTE AFRICAIN</vt:lpstr>
      <vt:lpstr>Présentation PowerPoint</vt:lpstr>
      <vt:lpstr>Présentation PowerPoint</vt:lpstr>
      <vt:lpstr>Présentation PowerPoint</vt:lpstr>
      <vt:lpstr> CONTEXTE GUINÉEN</vt:lpstr>
      <vt:lpstr>Présentation PowerPoint</vt:lpstr>
      <vt:lpstr>Présentation PowerPoint</vt:lpstr>
      <vt:lpstr>Présentation PowerPoint</vt:lpstr>
      <vt:lpstr>     ACCORDONS-NOUS SUR Des concepts clés ?</vt:lpstr>
      <vt:lpstr>Présentation PowerPoint</vt:lpstr>
      <vt:lpstr>Présentation PowerPoint</vt:lpstr>
      <vt:lpstr>Présentation PowerPoint</vt:lpstr>
      <vt:lpstr> </vt:lpstr>
      <vt:lpstr>        La gouvernance, Pour quel but ?</vt:lpstr>
      <vt:lpstr>           voyons le concept des médias d’état/gouvernement et Média de service public</vt:lpstr>
      <vt:lpstr>Présentation PowerPoint</vt:lpstr>
      <vt:lpstr> Caractéristique et principes</vt:lpstr>
      <vt:lpstr>Présentation PowerPoint</vt:lpstr>
      <vt:lpstr>Présentation PowerPoint</vt:lpstr>
      <vt:lpstr>Présentation PowerPoint</vt:lpstr>
      <vt:lpstr>Présentation PowerPoint</vt:lpstr>
      <vt:lpstr>Présentation PowerPoint</vt:lpstr>
      <vt:lpstr>Caractéristiques et principes</vt:lpstr>
      <vt:lpstr>Présentation PowerPoint</vt:lpstr>
      <vt:lpstr>quelques mots sur la gouvernance participative ?</vt:lpstr>
      <vt:lpstr>Présentation PowerPoint</vt:lpstr>
      <vt:lpstr>Problématique liée à la mutation des médias d’état en  afrique : Cas de la RTg</vt:lpstr>
      <vt:lpstr>Pourquoi les médias D’ÉTAT PEINENT À FAIRE LEURS MUTATIONS ?</vt:lpstr>
      <vt:lpstr>VOYONS QUELQUES FACTEURS QUI SEMBLENT EMPÉCHER LA RTG À FAIRE SA MUTATION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modèle de gouvernance d’un média d’état: cas de la rtg </vt:lpstr>
      <vt:lpstr>Présentation PowerPoint</vt:lpstr>
      <vt:lpstr>Présentation PowerPoint</vt:lpstr>
      <vt:lpstr>Présentation PowerPoint</vt:lpstr>
      <vt:lpstr>Mécanismes de gouvernance de la RTG</vt:lpstr>
      <vt:lpstr>Présentation PowerPoint</vt:lpstr>
      <vt:lpstr> Mode de financement</vt:lpstr>
      <vt:lpstr>mODE DE GESTION</vt:lpstr>
      <vt:lpstr>      INFLUENCES DES PARTIES PRENANTES</vt:lpstr>
      <vt:lpstr>Présentation PowerPoint</vt:lpstr>
      <vt:lpstr>Les grands absents dans la gouvernance de la RTG ?</vt:lpstr>
      <vt:lpstr>Mécanisme de surveillance et de contrôle</vt:lpstr>
      <vt:lpstr>Présentation PowerPoint</vt:lpstr>
      <vt:lpstr>Archétype de la gouvernance des médias d’Etat</vt:lpstr>
      <vt:lpstr>Présentation PowerPoint</vt:lpstr>
      <vt:lpstr>Présentation PowerPoint</vt:lpstr>
      <vt:lpstr>APPROCHES DE SOLLUTION : GOUVERNANCE PARTICIPATIVE DE TYPE HOLACRATIE</vt:lpstr>
      <vt:lpstr>Présentation PowerPoint</vt:lpstr>
      <vt:lpstr>Appliquons ce modèle de gouvernance au médias d’état et voyons ce que ça donne ? </vt:lpstr>
      <vt:lpstr>Présentation PowerPoint</vt:lpstr>
      <vt:lpstr>     ORGANES DE GOUVERNANCE</vt:lpstr>
      <vt:lpstr>Présentation PowerPoint</vt:lpstr>
      <vt:lpstr>     MODE DE FONCTIONNEMENT</vt:lpstr>
      <vt:lpstr> MÉCANISMES DE FINANCEMENT</vt:lpstr>
      <vt:lpstr>Présentation PowerPoint</vt:lpstr>
      <vt:lpstr>            MODÈLE ORGANISATIONNEL PROPOSÉ</vt:lpstr>
      <vt:lpstr>Présentation PowerPoint</vt:lpstr>
      <vt:lpstr>                 conclusion</vt:lpstr>
      <vt:lpstr>Présentation PowerPoint</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Gouvernance participative :  levier de transformation des médias d’État en médias de service public efficace et performant. </dc:title>
  <dc:creator>Microsoft Office User</dc:creator>
  <cp:lastModifiedBy>Microsoft Office User</cp:lastModifiedBy>
  <cp:revision>63</cp:revision>
  <dcterms:created xsi:type="dcterms:W3CDTF">2024-09-03T13:13:58Z</dcterms:created>
  <dcterms:modified xsi:type="dcterms:W3CDTF">2024-09-12T09:00:18Z</dcterms:modified>
</cp:coreProperties>
</file>