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7A534-BCDA-4F2A-9D53-48F6DB48C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CBC09-F6C2-453D-ADA9-76F410F4D1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3C16B-509D-48E8-821E-3842BE5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48CE4-309D-4977-A962-0D4CF5638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1484-60FD-41D8-A853-0F3D351CE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76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83E6C-58A3-458D-86C6-269EB3B3E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03991-8679-4F0C-8059-548B28C42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6A05C-682E-4B75-AEEE-1E832C1DA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54992-58E9-4CB0-90A5-E1E912508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A5390-5129-4DDB-9A01-C7510398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2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EB1D70-27B0-4094-8320-B441B58DDB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26F7-407B-43D5-8F86-E02B6539CD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AC77F-D06B-46FC-921B-A00C0C36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E88BF-AF38-4675-99BB-70B6559C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F2C2A-595B-4AB8-9887-1A7E67304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5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D69B5-AE5D-46F3-91C5-C583A249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B316D-8340-4EDD-A559-84080D249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69328-7BB9-43F2-A24E-2075C0E99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8128F-6E5C-4390-940C-9AFBF929F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15BBC-046F-4059-9905-ADAC74BB2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8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BC8F-70CA-46B6-A664-79F43BE0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4E03E-B540-4348-9115-5E7086FB7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C7B20-B99F-4031-BAB7-3F33F7968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C774E-4717-4668-9BB7-630CE9984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6B0D4-7B64-47AF-AEC6-5A565F89B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5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5E3D3-8E3A-4D62-AA29-8F5C586F6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83B15-13D7-4B57-BF9E-288A35B5C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82929-E717-44B7-8277-0787F1E2C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347F0-5AE1-4B40-9E5E-0B863FDC6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3F122-9401-48DE-B2A5-724F3215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1393C8-5482-42C7-81A6-196BF5F50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E9D75-7E70-4B33-8902-5BCB928EE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FDEF87-9FB7-46D7-990C-641580F3C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16A4C-44C4-45EE-8516-0C989E3AD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47BD03-5A40-4DC6-8490-254648E055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E3BF0C-79DB-4E27-B154-03481D901E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088449-86E0-4165-B57E-741A5CFB2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E678EF-DE3E-4ECA-A565-B250A921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AA7870-2F3D-403B-B931-A4E05CD8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8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BEE5C-BF57-4497-9BB3-3FF1286D8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3F2669-5BF3-4833-916A-396FECCD9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2ADFE8-68BD-43BD-85EE-A1DF0C10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C5B754-1FFD-4806-A52E-B4A7AC782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A6AE5B-3E8D-4722-96ED-E7CDC30C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72C5D3-0003-46CC-B81B-B04808A21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7E972-C887-433D-8B62-D1897CEE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2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93438-7EC6-4819-9D48-850979888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7725D-28FC-4668-A0AD-4F50CB752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941696-B9F8-4EC4-8472-7E675A7FD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539EF-5E9B-4AA6-8EA2-44F67A65F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82A5B5-8472-474E-89D6-3D8AC45DE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E21ADE-0D8D-4900-8D5C-FC99D0D96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48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7DB0-DAA6-4DFB-AA55-93A1897F0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070F79-553B-41A2-B6EF-59F21CAF07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413BB4-D695-467F-94F2-7E73B7707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35083-2776-4256-BCA8-4E51D7867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67B4B-6F0E-47E9-82D5-0E262B817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7BE341-515D-4799-990E-33A13034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31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96DDF-A29C-4985-AB07-91595FEEE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ECE38-4358-4247-9955-BC27547D4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D94ED-7FC7-4290-BF8B-200E81CD0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3AA9B-1591-4D1A-9F7F-6F7B8C31A0D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6EC27-6E14-4104-B349-0F61A234E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5B436-B11B-41DD-B12A-D97BCAD1D7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D5058-948E-4DC1-81C3-C33DEE74E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2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39BFD5-1460-4E43-BE0A-6E7940AA0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2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9A9305-1170-4BEF-88AE-F6DDE8BE0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13" y="242493"/>
            <a:ext cx="935171" cy="1490134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FC7F939-BBAF-46F6-B142-F09C8B0B7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1733" y="1732627"/>
            <a:ext cx="6468533" cy="1256770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EMBASSY OF INDIA </a:t>
            </a:r>
            <a:b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CONAKRY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E0FA2C-E5AA-4C53-9AEC-9BE7B57C7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46" y="475728"/>
            <a:ext cx="4052551" cy="3034146"/>
          </a:xfrm>
          <a:prstGeom prst="rect">
            <a:avLst/>
          </a:prstGeom>
        </p:spPr>
      </p:pic>
      <p:sp>
        <p:nvSpPr>
          <p:cNvPr id="16" name="Title 9">
            <a:extLst>
              <a:ext uri="{FF2B5EF4-FFF2-40B4-BE49-F238E27FC236}">
                <a16:creationId xmlns:a16="http://schemas.microsoft.com/office/drawing/2014/main" id="{3F73CB8D-593D-472D-8D3A-F2E68E7D873C}"/>
              </a:ext>
            </a:extLst>
          </p:cNvPr>
          <p:cNvSpPr txBox="1">
            <a:spLocks/>
          </p:cNvSpPr>
          <p:nvPr/>
        </p:nvSpPr>
        <p:spPr>
          <a:xfrm>
            <a:off x="2483372" y="3868604"/>
            <a:ext cx="7225251" cy="236355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b">
            <a:noAutofit/>
            <a:scene3d>
              <a:camera prst="perspectiveHeroicExtremeRightFacing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i="0" u="none" strike="noStrike" kern="120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PRESS BRIEFING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+mn-ea"/>
                <a:cs typeface="Mangal" panose="02040503050203030202" pitchFamily="18" charset="0"/>
              </a:rPr>
              <a:t>On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i="0" u="none" strike="noStrike" kern="120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National Family Health Survey - 6</a:t>
            </a:r>
            <a:endParaRPr kumimoji="0" lang="en-US" sz="5400" i="0" u="none" strike="noStrike" kern="1200" normalizeH="0" baseline="0" noProof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EBAF9EE-5206-4A97-B3C3-851E5095F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2" y="5422752"/>
            <a:ext cx="525414" cy="52541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F71A7E9-2E0F-44CB-9F83-79D5A2A796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6" y="5948166"/>
            <a:ext cx="323166" cy="32316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19B7BD3-B3F6-4A4B-A727-563B03782669}"/>
              </a:ext>
            </a:extLst>
          </p:cNvPr>
          <p:cNvSpPr txBox="1"/>
          <p:nvPr/>
        </p:nvSpPr>
        <p:spPr>
          <a:xfrm>
            <a:off x="505618" y="5523876"/>
            <a:ext cx="26544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x.com/IndiaInConakry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56B5C4-7887-4A89-9B1D-A166885C6FC2}"/>
              </a:ext>
            </a:extLst>
          </p:cNvPr>
          <p:cNvSpPr txBox="1"/>
          <p:nvPr/>
        </p:nvSpPr>
        <p:spPr>
          <a:xfrm>
            <a:off x="505618" y="5948167"/>
            <a:ext cx="26544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facebook.com/</a:t>
            </a:r>
            <a:r>
              <a:rPr lang="en-US" sz="1500" dirty="0" err="1"/>
              <a:t>EOI.Conakry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995919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3926" y="1122363"/>
            <a:ext cx="5098474" cy="4995804"/>
          </a:xfrm>
        </p:spPr>
        <p:txBody>
          <a:bodyPr>
            <a:normAutofit/>
          </a:bodyPr>
          <a:lstStyle/>
          <a:p>
            <a:r>
              <a:rPr lang="fr-FR" sz="4000" dirty="0"/>
              <a:t>Une nouvelle ère pour la dignité menstruelle</a:t>
            </a:r>
            <a:br>
              <a:rPr lang="fr-FR" sz="3400" dirty="0"/>
            </a:br>
            <a:br>
              <a:rPr lang="fr-FR" sz="3400" dirty="0"/>
            </a:br>
            <a:r>
              <a:rPr lang="fr-FR" sz="2800" dirty="0"/>
              <a:t>Près de 8 femmes sur 10 adoptent des pratiques d'hygiène menstruelle sûres</a:t>
            </a:r>
            <a:br>
              <a:rPr lang="fr-FR" sz="2800" dirty="0"/>
            </a:br>
            <a:br>
              <a:rPr lang="fr-FR" sz="2800" dirty="0"/>
            </a:br>
            <a:r>
              <a:rPr lang="fr-FR" sz="2800" dirty="0"/>
              <a:t>Femmes utilisant des méthodes de protection hygiénique pendant leurs règles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A5E33B-BF13-44F2-B771-6B73A4551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97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050" y="1122363"/>
            <a:ext cx="5148350" cy="4995804"/>
          </a:xfrm>
        </p:spPr>
        <p:txBody>
          <a:bodyPr>
            <a:normAutofit/>
          </a:bodyPr>
          <a:lstStyle/>
          <a:p>
            <a:r>
              <a:rPr lang="fr-FR" sz="4400" dirty="0"/>
              <a:t>Des choix plus sains, une baisse de la consommation de tabac</a:t>
            </a:r>
            <a:br>
              <a:rPr lang="fr-FR" sz="3400" dirty="0"/>
            </a:br>
            <a:br>
              <a:rPr lang="fr-FR" sz="3400" dirty="0"/>
            </a:br>
            <a:r>
              <a:rPr lang="fr-FR" sz="2800" dirty="0"/>
              <a:t>La proportion d'hommes consommant du tabac sous quelque forme que ce soit a baissé, passant de 44,8 % à 36,3 %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6A09C6-DC85-4572-95AC-461F74694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7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8761" y="1296785"/>
            <a:ext cx="4892679" cy="3961015"/>
          </a:xfrm>
        </p:spPr>
        <p:txBody>
          <a:bodyPr>
            <a:noAutofit/>
          </a:bodyPr>
          <a:lstStyle/>
          <a:p>
            <a:r>
              <a:rPr lang="fr-FR" sz="4400" dirty="0"/>
              <a:t>Construire une Inde plus saine et plus forte</a:t>
            </a:r>
            <a:br>
              <a:rPr lang="fr-FR" sz="3400" dirty="0"/>
            </a:br>
            <a:br>
              <a:rPr lang="fr-FR" sz="3400" dirty="0"/>
            </a:br>
            <a:r>
              <a:rPr lang="fr-FR" sz="2400" dirty="0"/>
              <a:t>Comparaison entre les résultats de l'enquête NFHS-6 (2023-2024) et ceux de l'enquête NFHS-4 (2015-2016) en Inde</a:t>
            </a:r>
            <a:endParaRPr lang="en-US" sz="3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28D0D8-72ED-4437-8558-8A9D8BF19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23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6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4174" y="1122363"/>
            <a:ext cx="5486400" cy="5078932"/>
          </a:xfrm>
        </p:spPr>
        <p:txBody>
          <a:bodyPr>
            <a:noAutofit/>
          </a:bodyPr>
          <a:lstStyle/>
          <a:p>
            <a:r>
              <a:rPr lang="fr-FR" sz="4000" dirty="0"/>
              <a:t>Des accouchements plus sûrs, des mères en meilleure santé</a:t>
            </a:r>
            <a:br>
              <a:rPr lang="fr-FR" sz="3400" dirty="0"/>
            </a:br>
            <a:br>
              <a:rPr lang="fr-FR" sz="3400" dirty="0"/>
            </a:br>
            <a:r>
              <a:rPr lang="fr-FR" sz="2400" dirty="0"/>
              <a:t>91,3 % des accouchements sont désormais pris en charge par du personnel de santé qualifié</a:t>
            </a:r>
            <a:br>
              <a:rPr lang="fr-FR" sz="2400" dirty="0"/>
            </a:br>
            <a:br>
              <a:rPr lang="fr-FR" sz="2400" dirty="0"/>
            </a:br>
            <a:r>
              <a:rPr lang="fr-FR" sz="2400" dirty="0"/>
              <a:t>Augmentation du taux d'accouchements en établissement, qui est passé de 78,9 % à 90,6 %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204169-601A-434C-894C-535EEC242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44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3804" y="1172240"/>
            <a:ext cx="5347854" cy="5045680"/>
          </a:xfrm>
        </p:spPr>
        <p:txBody>
          <a:bodyPr>
            <a:noAutofit/>
          </a:bodyPr>
          <a:lstStyle/>
          <a:p>
            <a:r>
              <a:rPr lang="fr-FR" sz="4000" dirty="0"/>
              <a:t>Un grand pas en avant vers la vaccination universelle des enfants</a:t>
            </a:r>
            <a:br>
              <a:rPr lang="fr-FR" sz="4000" dirty="0"/>
            </a:br>
            <a:br>
              <a:rPr lang="fr-FR" sz="4000" dirty="0"/>
            </a:br>
            <a:r>
              <a:rPr lang="fr-FR" sz="2400" dirty="0"/>
              <a:t>Plus de 96 % des enfants ont reçu au moins un vaccin</a:t>
            </a:r>
            <a:br>
              <a:rPr lang="fr-FR" sz="2400" dirty="0"/>
            </a:br>
            <a:br>
              <a:rPr lang="fr-FR" sz="2400" dirty="0"/>
            </a:br>
            <a:r>
              <a:rPr lang="fr-FR" sz="2400" dirty="0"/>
              <a:t>95,6 % des enfants ont reçu la plupart de leurs vaccins dans des établissements de santé publics</a:t>
            </a:r>
            <a:br>
              <a:rPr lang="fr-FR" sz="2400" dirty="0"/>
            </a:br>
            <a:br>
              <a:rPr lang="fr-FR" sz="2400" dirty="0"/>
            </a:br>
            <a:r>
              <a:rPr lang="fr-FR" sz="2400" dirty="0"/>
              <a:t>La proportion d'enfants entièrement vaccinés est passée de 62 % à 82,6 %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66F9DC-30A0-4563-97F3-91EBFE643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04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86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4174" y="656849"/>
            <a:ext cx="5486399" cy="5145433"/>
          </a:xfrm>
        </p:spPr>
        <p:txBody>
          <a:bodyPr>
            <a:normAutofit/>
          </a:bodyPr>
          <a:lstStyle/>
          <a:p>
            <a:r>
              <a:rPr lang="fr-FR" sz="4000" dirty="0"/>
              <a:t>Le « bouclier financier pour les soins de santé » prend de l'ampleur</a:t>
            </a:r>
            <a:br>
              <a:rPr lang="fr-FR" sz="3400" dirty="0"/>
            </a:br>
            <a:br>
              <a:rPr lang="fr-FR" sz="3400" dirty="0"/>
            </a:br>
            <a:r>
              <a:rPr lang="fr-FR" sz="2400" dirty="0"/>
              <a:t>La couverture d'assurance maladie double, le programme PM-JAY montre la voie</a:t>
            </a:r>
            <a:br>
              <a:rPr lang="fr-FR" sz="2400" dirty="0"/>
            </a:br>
            <a:br>
              <a:rPr lang="fr-FR" sz="2400" dirty="0"/>
            </a:br>
            <a:r>
              <a:rPr lang="fr-FR" sz="2400" dirty="0"/>
              <a:t>La proportion de ménages couverts par un régime d'assurance maladie ou de financement est passée de 28,7 % à 60,2 %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372057-D2A3-49D2-B625-6F2AD3737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26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4174" y="1122363"/>
            <a:ext cx="5486400" cy="5261812"/>
          </a:xfrm>
        </p:spPr>
        <p:txBody>
          <a:bodyPr>
            <a:normAutofit/>
          </a:bodyPr>
          <a:lstStyle/>
          <a:p>
            <a:r>
              <a:rPr lang="fr-FR" sz="4400" dirty="0"/>
              <a:t>Des suivis précoces pour une maternité plus sûre</a:t>
            </a:r>
            <a:br>
              <a:rPr lang="fr-FR" sz="3400" dirty="0"/>
            </a:br>
            <a:br>
              <a:rPr lang="fr-FR" sz="3400" dirty="0"/>
            </a:br>
            <a:r>
              <a:rPr lang="fr-FR" sz="2800" dirty="0"/>
              <a:t>3 mères sur 4 bénéficient d'un suivi au cours du premier trimestre</a:t>
            </a:r>
            <a:br>
              <a:rPr lang="fr-FR" sz="2800" dirty="0"/>
            </a:br>
            <a:br>
              <a:rPr lang="fr-FR" sz="2800" dirty="0"/>
            </a:br>
            <a:r>
              <a:rPr lang="fr-FR" sz="2800" dirty="0"/>
              <a:t>La proportion de femmes bénéficiant d'un suivi prénatal au cours du premier trimestre est passée de 58,6 % à 76,2 %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37922-5118-4411-958D-91B2DF129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6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050" y="1122362"/>
            <a:ext cx="5148350" cy="5162059"/>
          </a:xfrm>
        </p:spPr>
        <p:txBody>
          <a:bodyPr>
            <a:normAutofit/>
          </a:bodyPr>
          <a:lstStyle/>
          <a:p>
            <a:r>
              <a:rPr lang="fr-FR" sz="4000" dirty="0"/>
              <a:t>Promouvoir les choix en matière de santé reproductive</a:t>
            </a:r>
            <a:br>
              <a:rPr lang="fr-FR" sz="3400" dirty="0"/>
            </a:br>
            <a:br>
              <a:rPr lang="fr-FR" sz="3400" dirty="0"/>
            </a:br>
            <a:r>
              <a:rPr lang="fr-FR" sz="2700" dirty="0"/>
              <a:t>De plus en plus de femmes prennent en main leur santé reproductive</a:t>
            </a:r>
            <a:br>
              <a:rPr lang="fr-FR" sz="2700" dirty="0"/>
            </a:br>
            <a:br>
              <a:rPr lang="fr-FR" sz="2700" dirty="0"/>
            </a:br>
            <a:r>
              <a:rPr lang="fr-FR" sz="2700" dirty="0"/>
              <a:t>Le recours actuel à une méthode de planification familiale, quelle qu’elle soit, est passé de 53,5 % à 69,1 %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9B7D90-77A2-48FE-AAB6-1595BEFF7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-22311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23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1046" y="1122363"/>
            <a:ext cx="5281354" cy="5112182"/>
          </a:xfrm>
        </p:spPr>
        <p:txBody>
          <a:bodyPr>
            <a:noAutofit/>
          </a:bodyPr>
          <a:lstStyle/>
          <a:p>
            <a:r>
              <a:rPr lang="fr-FR" sz="4800" dirty="0"/>
              <a:t>Les femmes misent sur elles-mêmes</a:t>
            </a:r>
            <a:br>
              <a:rPr lang="fr-FR" sz="3400" dirty="0"/>
            </a:br>
            <a:br>
              <a:rPr lang="fr-FR" sz="3400" dirty="0"/>
            </a:br>
            <a:r>
              <a:rPr lang="fr-FR" sz="2800" dirty="0"/>
              <a:t>Près de 9 femmes sur 10 gèrent désormais leur propre compte bancaire ou d'épargne</a:t>
            </a:r>
            <a:br>
              <a:rPr lang="fr-FR" sz="2800" dirty="0"/>
            </a:br>
            <a:br>
              <a:rPr lang="fr-FR" sz="2800" dirty="0"/>
            </a:br>
            <a:r>
              <a:rPr lang="fr-FR" sz="2800" dirty="0"/>
              <a:t>La proportion de femmes utilisant leur propre compte bancaire est passée de 53 % à 89 %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73EAD-E91C-4D81-B069-23FE7931A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06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821-BB42-4E25-98BB-1E63623D0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7424" y="906159"/>
            <a:ext cx="5164976" cy="5045681"/>
          </a:xfrm>
        </p:spPr>
        <p:txBody>
          <a:bodyPr>
            <a:normAutofit/>
          </a:bodyPr>
          <a:lstStyle/>
          <a:p>
            <a:r>
              <a:rPr lang="fr-FR" sz="4400" dirty="0"/>
              <a:t>Les femmes s'approprient l'espace numérique</a:t>
            </a:r>
            <a:br>
              <a:rPr lang="fr-FR" sz="3400" dirty="0"/>
            </a:br>
            <a:br>
              <a:rPr lang="fr-FR" sz="3400" dirty="0"/>
            </a:br>
            <a:r>
              <a:rPr lang="fr-FR" sz="2800" dirty="0"/>
              <a:t>La proportion de femmes possédant leur propre téléphone portable est passée de 45,9 % à 63,6 %</a:t>
            </a:r>
            <a:endParaRPr lang="en-US" sz="3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DA0F0-5C69-463D-A570-BE61AD777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47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434</Words>
  <Application>Microsoft Office PowerPoint</Application>
  <PresentationFormat>Widescreen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EMBASSY OF INDIA  CONAKRY</vt:lpstr>
      <vt:lpstr>Construire une Inde plus saine et plus forte  Comparaison entre les résultats de l'enquête NFHS-6 (2023-2024) et ceux de l'enquête NFHS-4 (2015-2016) en Inde</vt:lpstr>
      <vt:lpstr>Des accouchements plus sûrs, des mères en meilleure santé  91,3 % des accouchements sont désormais pris en charge par du personnel de santé qualifié  Augmentation du taux d'accouchements en établissement, qui est passé de 78,9 % à 90,6 %</vt:lpstr>
      <vt:lpstr>Un grand pas en avant vers la vaccination universelle des enfants  Plus de 96 % des enfants ont reçu au moins un vaccin  95,6 % des enfants ont reçu la plupart de leurs vaccins dans des établissements de santé publics  La proportion d'enfants entièrement vaccinés est passée de 62 % à 82,6 %</vt:lpstr>
      <vt:lpstr>Le « bouclier financier pour les soins de santé » prend de l'ampleur  La couverture d'assurance maladie double, le programme PM-JAY montre la voie  La proportion de ménages couverts par un régime d'assurance maladie ou de financement est passée de 28,7 % à 60,2 %</vt:lpstr>
      <vt:lpstr>Des suivis précoces pour une maternité plus sûre  3 mères sur 4 bénéficient d'un suivi au cours du premier trimestre  La proportion de femmes bénéficiant d'un suivi prénatal au cours du premier trimestre est passée de 58,6 % à 76,2 %</vt:lpstr>
      <vt:lpstr>Promouvoir les choix en matière de santé reproductive  De plus en plus de femmes prennent en main leur santé reproductive  Le recours actuel à une méthode de planification familiale, quelle qu’elle soit, est passé de 53,5 % à 69,1 %</vt:lpstr>
      <vt:lpstr>Les femmes misent sur elles-mêmes  Près de 9 femmes sur 10 gèrent désormais leur propre compte bancaire ou d'épargne  La proportion de femmes utilisant leur propre compte bancaire est passée de 53 % à 89 %</vt:lpstr>
      <vt:lpstr>Les femmes s'approprient l'espace numérique  La proportion de femmes possédant leur propre téléphone portable est passée de 45,9 % à 63,6 %</vt:lpstr>
      <vt:lpstr>Une nouvelle ère pour la dignité menstruelle  Près de 8 femmes sur 10 adoptent des pratiques d'hygiène menstruelle sûres  Femmes utilisant des méthodes de protection hygiénique pendant leurs règles</vt:lpstr>
      <vt:lpstr>Des choix plus sains, une baisse de la consommation de tabac  La proportion d'hommes consommant du tabac sous quelque forme que ce soit a baissé, passant de 44,8 % à 36,3 %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2026-07-13T15:20:26Z</dcterms:created>
  <dcterms:modified xsi:type="dcterms:W3CDTF">2026-07-13T17:09:48Z</dcterms:modified>
</cp:coreProperties>
</file>